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1.xml" ContentType="application/vnd.openxmlformats-officedocument.drawingml.diagramLayout+xml"/>
  <Override PartName="/ppt/diagrams/data2.xml" ContentType="application/vnd.openxmlformats-officedocument.drawingml.diagramData+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diagrams/data1.xml" ContentType="application/vnd.openxmlformats-officedocument.drawingml.diagramData+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Override PartName="/ppt/diagrams/layout2.xml" ContentType="application/vnd.openxmlformats-officedocument.drawingml.diagram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8"/>
  </p:notesMasterIdLst>
  <p:handoutMasterIdLst>
    <p:handoutMasterId r:id="rId39"/>
  </p:handoutMasterIdLst>
  <p:sldIdLst>
    <p:sldId id="327" r:id="rId2"/>
    <p:sldId id="328" r:id="rId3"/>
    <p:sldId id="323" r:id="rId4"/>
    <p:sldId id="329" r:id="rId5"/>
    <p:sldId id="330" r:id="rId6"/>
    <p:sldId id="342" r:id="rId7"/>
    <p:sldId id="343" r:id="rId8"/>
    <p:sldId id="331" r:id="rId9"/>
    <p:sldId id="276" r:id="rId10"/>
    <p:sldId id="315" r:id="rId11"/>
    <p:sldId id="338" r:id="rId12"/>
    <p:sldId id="332" r:id="rId13"/>
    <p:sldId id="295" r:id="rId14"/>
    <p:sldId id="324" r:id="rId15"/>
    <p:sldId id="304" r:id="rId16"/>
    <p:sldId id="275" r:id="rId17"/>
    <p:sldId id="340" r:id="rId18"/>
    <p:sldId id="341" r:id="rId19"/>
    <p:sldId id="325" r:id="rId20"/>
    <p:sldId id="339" r:id="rId21"/>
    <p:sldId id="326" r:id="rId22"/>
    <p:sldId id="292" r:id="rId23"/>
    <p:sldId id="265" r:id="rId24"/>
    <p:sldId id="291" r:id="rId25"/>
    <p:sldId id="296" r:id="rId26"/>
    <p:sldId id="271" r:id="rId27"/>
    <p:sldId id="272" r:id="rId28"/>
    <p:sldId id="259" r:id="rId29"/>
    <p:sldId id="294" r:id="rId30"/>
    <p:sldId id="290" r:id="rId31"/>
    <p:sldId id="320" r:id="rId32"/>
    <p:sldId id="333" r:id="rId33"/>
    <p:sldId id="321" r:id="rId34"/>
    <p:sldId id="336" r:id="rId35"/>
    <p:sldId id="334" r:id="rId36"/>
    <p:sldId id="335" r:id="rId37"/>
  </p:sldIdLst>
  <p:sldSz cx="9144000" cy="6858000" type="screen4x3"/>
  <p:notesSz cx="6858000" cy="99456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D9A337"/>
    <a:srgbClr val="E3C92D"/>
    <a:srgbClr val="CEB342"/>
    <a:srgbClr val="DAD636"/>
    <a:srgbClr val="DEB02E"/>
    <a:srgbClr val="DC9230"/>
    <a:srgbClr val="E1BE2B"/>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91" d="100"/>
          <a:sy n="91" d="100"/>
        </p:scale>
        <p:origin x="-72" y="32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FAC3E71-186B-4190-8B0C-76EB710C9870}" type="doc">
      <dgm:prSet loTypeId="urn:microsoft.com/office/officeart/2005/8/layout/default#1" loCatId="list" qsTypeId="urn:microsoft.com/office/officeart/2005/8/quickstyle/simple1" qsCatId="simple" csTypeId="urn:microsoft.com/office/officeart/2005/8/colors/accent1_2" csCatId="accent1" phldr="1"/>
      <dgm:spPr/>
      <dgm:t>
        <a:bodyPr/>
        <a:lstStyle/>
        <a:p>
          <a:endParaRPr lang="en-GB"/>
        </a:p>
      </dgm:t>
    </dgm:pt>
    <dgm:pt modelId="{10D090DB-B2C2-49BE-B260-405A706A3AE4}">
      <dgm:prSet phldrT="[Text]" custT="1"/>
      <dgm:spPr>
        <a:solidFill>
          <a:schemeClr val="accent5">
            <a:lumMod val="20000"/>
            <a:lumOff val="80000"/>
          </a:schemeClr>
        </a:solidFill>
        <a:ln>
          <a:solidFill>
            <a:srgbClr val="C00000"/>
          </a:solidFill>
        </a:ln>
      </dgm:spPr>
      <dgm:t>
        <a:bodyPr/>
        <a:lstStyle/>
        <a:p>
          <a:pPr algn="ctr"/>
          <a:r>
            <a:rPr lang="en-GB" sz="1200" b="1" dirty="0" smtClean="0">
              <a:solidFill>
                <a:srgbClr val="FF0000"/>
              </a:solidFill>
            </a:rPr>
            <a:t>1. </a:t>
          </a:r>
          <a:r>
            <a:rPr lang="en-GB" sz="1400" b="1" dirty="0" smtClean="0">
              <a:solidFill>
                <a:srgbClr val="FF0000"/>
              </a:solidFill>
            </a:rPr>
            <a:t>Globalisation</a:t>
          </a:r>
        </a:p>
        <a:p>
          <a:pPr algn="l"/>
          <a:r>
            <a:rPr lang="en-GB" sz="1400" b="0" dirty="0" smtClean="0">
              <a:solidFill>
                <a:schemeClr val="tx1"/>
              </a:solidFill>
            </a:rPr>
            <a:t>A globalised world has made space and place more important. Geography, history and institutions really matter in a local and regional context</a:t>
          </a:r>
          <a:endParaRPr lang="en-GB" sz="1400" b="1" dirty="0" smtClean="0">
            <a:solidFill>
              <a:srgbClr val="FF0000"/>
            </a:solidFill>
          </a:endParaRPr>
        </a:p>
      </dgm:t>
    </dgm:pt>
    <dgm:pt modelId="{97803246-6AA1-4857-B95F-CF7E4B392B03}" type="parTrans" cxnId="{2B9449E5-DDC2-4500-8774-FF89E71A104C}">
      <dgm:prSet/>
      <dgm:spPr/>
      <dgm:t>
        <a:bodyPr/>
        <a:lstStyle/>
        <a:p>
          <a:endParaRPr lang="en-GB"/>
        </a:p>
      </dgm:t>
    </dgm:pt>
    <dgm:pt modelId="{C2E1E336-E82F-47B9-AB5B-0373FC1735DE}" type="sibTrans" cxnId="{2B9449E5-DDC2-4500-8774-FF89E71A104C}">
      <dgm:prSet/>
      <dgm:spPr/>
      <dgm:t>
        <a:bodyPr/>
        <a:lstStyle/>
        <a:p>
          <a:endParaRPr lang="en-GB"/>
        </a:p>
      </dgm:t>
    </dgm:pt>
    <dgm:pt modelId="{0371B738-25FE-4954-9AEF-4FD809910D92}">
      <dgm:prSet phldrT="[Text]"/>
      <dgm:spPr>
        <a:solidFill>
          <a:schemeClr val="accent3">
            <a:lumMod val="20000"/>
            <a:lumOff val="80000"/>
          </a:schemeClr>
        </a:solidFill>
        <a:ln>
          <a:solidFill>
            <a:srgbClr val="C00000"/>
          </a:solidFill>
        </a:ln>
      </dgm:spPr>
      <dgm:t>
        <a:bodyPr/>
        <a:lstStyle/>
        <a:p>
          <a:pPr algn="ctr"/>
          <a:r>
            <a:rPr lang="en-GB" b="1" dirty="0" smtClean="0">
              <a:solidFill>
                <a:srgbClr val="FF0000"/>
              </a:solidFill>
            </a:rPr>
            <a:t>4. Institutions</a:t>
          </a:r>
        </a:p>
        <a:p>
          <a:pPr algn="l"/>
          <a:r>
            <a:rPr lang="en-GB" b="1" dirty="0" smtClean="0">
              <a:solidFill>
                <a:srgbClr val="FF0000"/>
              </a:solidFill>
            </a:rPr>
            <a:t>Institutions</a:t>
          </a:r>
          <a:r>
            <a:rPr lang="en-GB" b="0" dirty="0" smtClean="0">
              <a:solidFill>
                <a:schemeClr val="tx1"/>
              </a:solidFill>
            </a:rPr>
            <a:t>  - specific institutional arrangements of any space is increasingly the filter through which economic activity takes hold in different places </a:t>
          </a:r>
        </a:p>
        <a:p>
          <a:pPr algn="l"/>
          <a:r>
            <a:rPr lang="en-GB" b="1" dirty="0" smtClean="0">
              <a:solidFill>
                <a:srgbClr val="FF0000"/>
              </a:solidFill>
            </a:rPr>
            <a:t>Agglomerations</a:t>
          </a:r>
          <a:r>
            <a:rPr lang="en-GB" b="0" dirty="0" smtClean="0">
              <a:solidFill>
                <a:schemeClr val="tx1"/>
              </a:solidFill>
            </a:rPr>
            <a:t>  - result of public as well as private decisions</a:t>
          </a:r>
          <a:endParaRPr lang="en-GB" b="0" dirty="0">
            <a:solidFill>
              <a:schemeClr val="tx1"/>
            </a:solidFill>
          </a:endParaRPr>
        </a:p>
      </dgm:t>
    </dgm:pt>
    <dgm:pt modelId="{4F79BD6B-5018-4B7B-96DE-10B57D4081C8}" type="parTrans" cxnId="{DC244ECB-ECAF-4F1D-AEDE-4B88F6B42561}">
      <dgm:prSet/>
      <dgm:spPr/>
      <dgm:t>
        <a:bodyPr/>
        <a:lstStyle/>
        <a:p>
          <a:endParaRPr lang="en-GB"/>
        </a:p>
      </dgm:t>
    </dgm:pt>
    <dgm:pt modelId="{63A38F34-6D72-4C43-A574-F812D2A19A55}" type="sibTrans" cxnId="{DC244ECB-ECAF-4F1D-AEDE-4B88F6B42561}">
      <dgm:prSet/>
      <dgm:spPr/>
      <dgm:t>
        <a:bodyPr/>
        <a:lstStyle/>
        <a:p>
          <a:endParaRPr lang="en-GB"/>
        </a:p>
      </dgm:t>
    </dgm:pt>
    <dgm:pt modelId="{E537ACE5-06B3-4AFE-9A35-E8A06E8210AD}">
      <dgm:prSet phldrT="[Text]" custT="1"/>
      <dgm:spPr>
        <a:solidFill>
          <a:schemeClr val="accent6">
            <a:lumMod val="20000"/>
            <a:lumOff val="80000"/>
          </a:schemeClr>
        </a:solidFill>
        <a:ln>
          <a:solidFill>
            <a:srgbClr val="C00000"/>
          </a:solidFill>
        </a:ln>
      </dgm:spPr>
      <dgm:t>
        <a:bodyPr/>
        <a:lstStyle/>
        <a:p>
          <a:pPr algn="ctr"/>
          <a:r>
            <a:rPr lang="en-GB" sz="1200" b="1" dirty="0" smtClean="0">
              <a:solidFill>
                <a:srgbClr val="FF0000"/>
              </a:solidFill>
            </a:rPr>
            <a:t>2. </a:t>
          </a:r>
          <a:r>
            <a:rPr lang="en-GB" sz="1400" b="1" dirty="0" smtClean="0">
              <a:solidFill>
                <a:srgbClr val="FF0000"/>
              </a:solidFill>
            </a:rPr>
            <a:t>Urban system</a:t>
          </a:r>
        </a:p>
        <a:p>
          <a:pPr algn="l"/>
          <a:r>
            <a:rPr lang="en-GB" sz="1400" b="1" dirty="0" smtClean="0">
              <a:solidFill>
                <a:srgbClr val="FF0000"/>
              </a:solidFill>
            </a:rPr>
            <a:t>Urban system </a:t>
          </a:r>
          <a:r>
            <a:rPr lang="en-GB" sz="1400" b="0" dirty="0" smtClean="0">
              <a:solidFill>
                <a:schemeClr val="tx1"/>
              </a:solidFill>
            </a:rPr>
            <a:t>– heterogeneous not homogeneous</a:t>
          </a:r>
        </a:p>
        <a:p>
          <a:pPr algn="l"/>
          <a:r>
            <a:rPr lang="en-GB" sz="1400" b="1" dirty="0" smtClean="0">
              <a:solidFill>
                <a:srgbClr val="FF0000"/>
              </a:solidFill>
            </a:rPr>
            <a:t>About</a:t>
          </a:r>
          <a:r>
            <a:rPr lang="en-GB" sz="1400" b="0" dirty="0" smtClean="0">
              <a:solidFill>
                <a:schemeClr val="tx1"/>
              </a:solidFill>
            </a:rPr>
            <a:t> - performance of the urban system as a whole, rather than just relatively successful cities</a:t>
          </a:r>
        </a:p>
        <a:p>
          <a:pPr algn="l"/>
          <a:r>
            <a:rPr lang="en-GB" sz="1400" b="0" dirty="0" smtClean="0">
              <a:solidFill>
                <a:schemeClr val="tx1"/>
              </a:solidFill>
            </a:rPr>
            <a:t>(Regions with average GDP per capita below 75% of national average accounted for 43% of growth across OECD 1995-2007)  </a:t>
          </a:r>
        </a:p>
      </dgm:t>
    </dgm:pt>
    <dgm:pt modelId="{6A1257AB-1F69-4B14-AF79-916C1E66C21D}" type="sibTrans" cxnId="{67803032-6FA1-4C28-B114-EA6A93978FD3}">
      <dgm:prSet/>
      <dgm:spPr/>
      <dgm:t>
        <a:bodyPr/>
        <a:lstStyle/>
        <a:p>
          <a:endParaRPr lang="en-GB"/>
        </a:p>
      </dgm:t>
    </dgm:pt>
    <dgm:pt modelId="{52586DC1-03CE-4110-8C62-B20F477316C4}" type="parTrans" cxnId="{67803032-6FA1-4C28-B114-EA6A93978FD3}">
      <dgm:prSet/>
      <dgm:spPr/>
      <dgm:t>
        <a:bodyPr/>
        <a:lstStyle/>
        <a:p>
          <a:endParaRPr lang="en-GB"/>
        </a:p>
      </dgm:t>
    </dgm:pt>
    <dgm:pt modelId="{6DD130CC-AA6B-42D3-A997-FB2DFB8AC673}">
      <dgm:prSet phldrT="[Text]"/>
      <dgm:spPr>
        <a:solidFill>
          <a:schemeClr val="accent4">
            <a:lumMod val="20000"/>
            <a:lumOff val="80000"/>
          </a:schemeClr>
        </a:solidFill>
        <a:ln>
          <a:solidFill>
            <a:srgbClr val="C00000"/>
          </a:solidFill>
        </a:ln>
      </dgm:spPr>
      <dgm:t>
        <a:bodyPr/>
        <a:lstStyle/>
        <a:p>
          <a:pPr algn="ctr"/>
          <a:r>
            <a:rPr lang="en-GB" b="1" dirty="0" smtClean="0">
              <a:solidFill>
                <a:srgbClr val="FF0000"/>
              </a:solidFill>
            </a:rPr>
            <a:t>3. Geography </a:t>
          </a:r>
        </a:p>
        <a:p>
          <a:pPr algn="l"/>
          <a:r>
            <a:rPr lang="en-GB" b="1" dirty="0" smtClean="0">
              <a:solidFill>
                <a:srgbClr val="FF0000"/>
              </a:solidFill>
            </a:rPr>
            <a:t>Geography</a:t>
          </a:r>
          <a:r>
            <a:rPr lang="en-GB" b="0" dirty="0" smtClean="0">
              <a:solidFill>
                <a:schemeClr val="tx1"/>
              </a:solidFill>
            </a:rPr>
            <a:t> </a:t>
          </a:r>
          <a:r>
            <a:rPr lang="en-GB" b="1" dirty="0" smtClean="0">
              <a:solidFill>
                <a:srgbClr val="FF0000"/>
              </a:solidFill>
            </a:rPr>
            <a:t> </a:t>
          </a:r>
          <a:r>
            <a:rPr lang="en-GB" b="0" dirty="0" smtClean="0">
              <a:solidFill>
                <a:schemeClr val="tx1"/>
              </a:solidFill>
            </a:rPr>
            <a:t>– distinctive  characteristics of localities and regions really matter</a:t>
          </a:r>
        </a:p>
        <a:p>
          <a:pPr algn="l"/>
          <a:r>
            <a:rPr lang="en-GB" b="1" dirty="0" smtClean="0">
              <a:solidFill>
                <a:srgbClr val="FF0000"/>
              </a:solidFill>
            </a:rPr>
            <a:t>Places</a:t>
          </a:r>
          <a:r>
            <a:rPr lang="en-GB" b="0" dirty="0" smtClean="0">
              <a:solidFill>
                <a:schemeClr val="tx1"/>
              </a:solidFill>
            </a:rPr>
            <a:t> – shaped by geographical, historical, social and institutional context</a:t>
          </a:r>
        </a:p>
        <a:p>
          <a:pPr algn="l"/>
          <a:r>
            <a:rPr lang="en-GB" b="1" dirty="0" smtClean="0">
              <a:solidFill>
                <a:srgbClr val="FF0000"/>
              </a:solidFill>
            </a:rPr>
            <a:t>Potential</a:t>
          </a:r>
          <a:r>
            <a:rPr lang="en-GB" b="0" dirty="0" smtClean="0">
              <a:solidFill>
                <a:schemeClr val="tx1"/>
              </a:solidFill>
            </a:rPr>
            <a:t>  –  related to capacity to root economic activity in the local and institutional fabric</a:t>
          </a:r>
        </a:p>
        <a:p>
          <a:pPr algn="l"/>
          <a:r>
            <a:rPr lang="en-GB" b="0" dirty="0" smtClean="0">
              <a:solidFill>
                <a:schemeClr val="tx1"/>
              </a:solidFill>
            </a:rPr>
            <a:t>(The generation, acquisition and exchange of knowledge and the life blood  of all firms is mediated and reflected in geography)</a:t>
          </a:r>
          <a:endParaRPr lang="en-GB" b="0" dirty="0">
            <a:solidFill>
              <a:schemeClr val="tx1"/>
            </a:solidFill>
          </a:endParaRPr>
        </a:p>
      </dgm:t>
    </dgm:pt>
    <dgm:pt modelId="{0D364F17-9C5B-4BFE-B47A-35D8B2656CD0}" type="sibTrans" cxnId="{8EB0535F-6FA5-412A-AD56-E1D9EEBAFB3B}">
      <dgm:prSet/>
      <dgm:spPr/>
      <dgm:t>
        <a:bodyPr/>
        <a:lstStyle/>
        <a:p>
          <a:endParaRPr lang="en-GB"/>
        </a:p>
      </dgm:t>
    </dgm:pt>
    <dgm:pt modelId="{45CB1638-C72F-4F80-B469-C3EE9EDB50B4}" type="parTrans" cxnId="{8EB0535F-6FA5-412A-AD56-E1D9EEBAFB3B}">
      <dgm:prSet/>
      <dgm:spPr/>
      <dgm:t>
        <a:bodyPr/>
        <a:lstStyle/>
        <a:p>
          <a:endParaRPr lang="en-GB"/>
        </a:p>
      </dgm:t>
    </dgm:pt>
    <dgm:pt modelId="{F0034659-8282-4D35-88B9-5894928A6ADF}" type="pres">
      <dgm:prSet presAssocID="{2FAC3E71-186B-4190-8B0C-76EB710C9870}" presName="diagram" presStyleCnt="0">
        <dgm:presLayoutVars>
          <dgm:dir/>
          <dgm:resizeHandles val="exact"/>
        </dgm:presLayoutVars>
      </dgm:prSet>
      <dgm:spPr/>
      <dgm:t>
        <a:bodyPr/>
        <a:lstStyle/>
        <a:p>
          <a:endParaRPr lang="en-GB"/>
        </a:p>
      </dgm:t>
    </dgm:pt>
    <dgm:pt modelId="{785AA2E0-AB66-4153-B7AA-C3F31140D733}" type="pres">
      <dgm:prSet presAssocID="{10D090DB-B2C2-49BE-B260-405A706A3AE4}" presName="node" presStyleLbl="node1" presStyleIdx="0" presStyleCnt="4" custScaleX="249447" custScaleY="183004" custLinFactNeighborX="-38412" custLinFactNeighborY="-48647">
        <dgm:presLayoutVars>
          <dgm:bulletEnabled val="1"/>
        </dgm:presLayoutVars>
      </dgm:prSet>
      <dgm:spPr/>
      <dgm:t>
        <a:bodyPr/>
        <a:lstStyle/>
        <a:p>
          <a:endParaRPr lang="en-GB"/>
        </a:p>
      </dgm:t>
    </dgm:pt>
    <dgm:pt modelId="{B39285D5-2319-423C-8BEF-61EA4906849F}" type="pres">
      <dgm:prSet presAssocID="{C2E1E336-E82F-47B9-AB5B-0373FC1735DE}" presName="sibTrans" presStyleCnt="0"/>
      <dgm:spPr/>
    </dgm:pt>
    <dgm:pt modelId="{0A3507DC-E73C-4D40-B646-D289134B5EC1}" type="pres">
      <dgm:prSet presAssocID="{E537ACE5-06B3-4AFE-9A35-E8A06E8210AD}" presName="node" presStyleLbl="node1" presStyleIdx="1" presStyleCnt="4" custScaleX="202820" custScaleY="227695" custLinFactNeighborX="5091" custLinFactNeighborY="-48931">
        <dgm:presLayoutVars>
          <dgm:bulletEnabled val="1"/>
        </dgm:presLayoutVars>
      </dgm:prSet>
      <dgm:spPr/>
      <dgm:t>
        <a:bodyPr/>
        <a:lstStyle/>
        <a:p>
          <a:endParaRPr lang="en-GB"/>
        </a:p>
      </dgm:t>
    </dgm:pt>
    <dgm:pt modelId="{5C622D82-A041-43C1-A00E-908AD02B356D}" type="pres">
      <dgm:prSet presAssocID="{6A1257AB-1F69-4B14-AF79-916C1E66C21D}" presName="sibTrans" presStyleCnt="0"/>
      <dgm:spPr/>
    </dgm:pt>
    <dgm:pt modelId="{6E6EE25F-7965-452E-BB60-A2F583BB16EA}" type="pres">
      <dgm:prSet presAssocID="{6DD130CC-AA6B-42D3-A997-FB2DFB8AC673}" presName="node" presStyleLbl="node1" presStyleIdx="2" presStyleCnt="4" custScaleX="261589" custScaleY="228620" custLinFactNeighborX="1838" custLinFactNeighborY="-21925">
        <dgm:presLayoutVars>
          <dgm:bulletEnabled val="1"/>
        </dgm:presLayoutVars>
      </dgm:prSet>
      <dgm:spPr/>
      <dgm:t>
        <a:bodyPr/>
        <a:lstStyle/>
        <a:p>
          <a:endParaRPr lang="en-GB"/>
        </a:p>
      </dgm:t>
    </dgm:pt>
    <dgm:pt modelId="{5588AF7A-229E-4A7E-BAE0-805E391BC633}" type="pres">
      <dgm:prSet presAssocID="{0D364F17-9C5B-4BFE-B47A-35D8B2656CD0}" presName="sibTrans" presStyleCnt="0"/>
      <dgm:spPr/>
    </dgm:pt>
    <dgm:pt modelId="{18107673-CD10-4772-A7B1-16219F2B24B1}" type="pres">
      <dgm:prSet presAssocID="{0371B738-25FE-4954-9AEF-4FD809910D92}" presName="node" presStyleLbl="node1" presStyleIdx="3" presStyleCnt="4" custScaleX="202772" custScaleY="153698" custLinFactNeighborX="-3808" custLinFactNeighborY="-5944">
        <dgm:presLayoutVars>
          <dgm:bulletEnabled val="1"/>
        </dgm:presLayoutVars>
      </dgm:prSet>
      <dgm:spPr/>
      <dgm:t>
        <a:bodyPr/>
        <a:lstStyle/>
        <a:p>
          <a:endParaRPr lang="en-GB"/>
        </a:p>
      </dgm:t>
    </dgm:pt>
  </dgm:ptLst>
  <dgm:cxnLst>
    <dgm:cxn modelId="{20F7DAAC-60C4-44E9-8970-EBC3EB93065C}" type="presOf" srcId="{2FAC3E71-186B-4190-8B0C-76EB710C9870}" destId="{F0034659-8282-4D35-88B9-5894928A6ADF}" srcOrd="0" destOrd="0" presId="urn:microsoft.com/office/officeart/2005/8/layout/default#1"/>
    <dgm:cxn modelId="{9B6064C8-9B2A-4F6D-A202-DE08727A1FC5}" type="presOf" srcId="{10D090DB-B2C2-49BE-B260-405A706A3AE4}" destId="{785AA2E0-AB66-4153-B7AA-C3F31140D733}" srcOrd="0" destOrd="0" presId="urn:microsoft.com/office/officeart/2005/8/layout/default#1"/>
    <dgm:cxn modelId="{C4CAAA5B-1155-40C6-99DF-0C398B7377AC}" type="presOf" srcId="{6DD130CC-AA6B-42D3-A997-FB2DFB8AC673}" destId="{6E6EE25F-7965-452E-BB60-A2F583BB16EA}" srcOrd="0" destOrd="0" presId="urn:microsoft.com/office/officeart/2005/8/layout/default#1"/>
    <dgm:cxn modelId="{DC244ECB-ECAF-4F1D-AEDE-4B88F6B42561}" srcId="{2FAC3E71-186B-4190-8B0C-76EB710C9870}" destId="{0371B738-25FE-4954-9AEF-4FD809910D92}" srcOrd="3" destOrd="0" parTransId="{4F79BD6B-5018-4B7B-96DE-10B57D4081C8}" sibTransId="{63A38F34-6D72-4C43-A574-F812D2A19A55}"/>
    <dgm:cxn modelId="{67803032-6FA1-4C28-B114-EA6A93978FD3}" srcId="{2FAC3E71-186B-4190-8B0C-76EB710C9870}" destId="{E537ACE5-06B3-4AFE-9A35-E8A06E8210AD}" srcOrd="1" destOrd="0" parTransId="{52586DC1-03CE-4110-8C62-B20F477316C4}" sibTransId="{6A1257AB-1F69-4B14-AF79-916C1E66C21D}"/>
    <dgm:cxn modelId="{8EB0535F-6FA5-412A-AD56-E1D9EEBAFB3B}" srcId="{2FAC3E71-186B-4190-8B0C-76EB710C9870}" destId="{6DD130CC-AA6B-42D3-A997-FB2DFB8AC673}" srcOrd="2" destOrd="0" parTransId="{45CB1638-C72F-4F80-B469-C3EE9EDB50B4}" sibTransId="{0D364F17-9C5B-4BFE-B47A-35D8B2656CD0}"/>
    <dgm:cxn modelId="{9F139630-1863-4038-8170-8C9E37C50A4A}" type="presOf" srcId="{E537ACE5-06B3-4AFE-9A35-E8A06E8210AD}" destId="{0A3507DC-E73C-4D40-B646-D289134B5EC1}" srcOrd="0" destOrd="0" presId="urn:microsoft.com/office/officeart/2005/8/layout/default#1"/>
    <dgm:cxn modelId="{2B9449E5-DDC2-4500-8774-FF89E71A104C}" srcId="{2FAC3E71-186B-4190-8B0C-76EB710C9870}" destId="{10D090DB-B2C2-49BE-B260-405A706A3AE4}" srcOrd="0" destOrd="0" parTransId="{97803246-6AA1-4857-B95F-CF7E4B392B03}" sibTransId="{C2E1E336-E82F-47B9-AB5B-0373FC1735DE}"/>
    <dgm:cxn modelId="{FA7E490E-98D9-4EA0-94EE-73579A9CCB0E}" type="presOf" srcId="{0371B738-25FE-4954-9AEF-4FD809910D92}" destId="{18107673-CD10-4772-A7B1-16219F2B24B1}" srcOrd="0" destOrd="0" presId="urn:microsoft.com/office/officeart/2005/8/layout/default#1"/>
    <dgm:cxn modelId="{CE2F00EC-1274-40CC-A86A-C1F29041110A}" type="presParOf" srcId="{F0034659-8282-4D35-88B9-5894928A6ADF}" destId="{785AA2E0-AB66-4153-B7AA-C3F31140D733}" srcOrd="0" destOrd="0" presId="urn:microsoft.com/office/officeart/2005/8/layout/default#1"/>
    <dgm:cxn modelId="{5C35F370-FBB0-4E0F-A494-01092C18FE49}" type="presParOf" srcId="{F0034659-8282-4D35-88B9-5894928A6ADF}" destId="{B39285D5-2319-423C-8BEF-61EA4906849F}" srcOrd="1" destOrd="0" presId="urn:microsoft.com/office/officeart/2005/8/layout/default#1"/>
    <dgm:cxn modelId="{A5245E3A-A9CF-4031-9F65-F718EE2618D1}" type="presParOf" srcId="{F0034659-8282-4D35-88B9-5894928A6ADF}" destId="{0A3507DC-E73C-4D40-B646-D289134B5EC1}" srcOrd="2" destOrd="0" presId="urn:microsoft.com/office/officeart/2005/8/layout/default#1"/>
    <dgm:cxn modelId="{4E1564B6-26F2-4651-8E27-714BAFE789B8}" type="presParOf" srcId="{F0034659-8282-4D35-88B9-5894928A6ADF}" destId="{5C622D82-A041-43C1-A00E-908AD02B356D}" srcOrd="3" destOrd="0" presId="urn:microsoft.com/office/officeart/2005/8/layout/default#1"/>
    <dgm:cxn modelId="{DDAAAA11-807C-4229-9804-CDB5E6C975FF}" type="presParOf" srcId="{F0034659-8282-4D35-88B9-5894928A6ADF}" destId="{6E6EE25F-7965-452E-BB60-A2F583BB16EA}" srcOrd="4" destOrd="0" presId="urn:microsoft.com/office/officeart/2005/8/layout/default#1"/>
    <dgm:cxn modelId="{1A1AC684-6C0F-4C33-9E20-763F972A3EAE}" type="presParOf" srcId="{F0034659-8282-4D35-88B9-5894928A6ADF}" destId="{5588AF7A-229E-4A7E-BAE0-805E391BC633}" srcOrd="5" destOrd="0" presId="urn:microsoft.com/office/officeart/2005/8/layout/default#1"/>
    <dgm:cxn modelId="{102A90C8-0E9C-444B-B4F3-D2F9E0ECEE37}" type="presParOf" srcId="{F0034659-8282-4D35-88B9-5894928A6ADF}" destId="{18107673-CD10-4772-A7B1-16219F2B24B1}" srcOrd="6" destOrd="0" presId="urn:microsoft.com/office/officeart/2005/8/layout/defaul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FAC3E71-186B-4190-8B0C-76EB710C9870}" type="doc">
      <dgm:prSet loTypeId="urn:microsoft.com/office/officeart/2005/8/layout/default#2" loCatId="list" qsTypeId="urn:microsoft.com/office/officeart/2005/8/quickstyle/simple1" qsCatId="simple" csTypeId="urn:microsoft.com/office/officeart/2005/8/colors/accent1_2" csCatId="accent1" phldr="1"/>
      <dgm:spPr/>
      <dgm:t>
        <a:bodyPr/>
        <a:lstStyle/>
        <a:p>
          <a:endParaRPr lang="en-GB"/>
        </a:p>
      </dgm:t>
    </dgm:pt>
    <dgm:pt modelId="{10D090DB-B2C2-49BE-B260-405A706A3AE4}">
      <dgm:prSet phldrT="[Text]" custT="1"/>
      <dgm:spPr>
        <a:solidFill>
          <a:schemeClr val="accent5">
            <a:lumMod val="20000"/>
            <a:lumOff val="80000"/>
          </a:schemeClr>
        </a:solidFill>
        <a:ln>
          <a:solidFill>
            <a:srgbClr val="C00000"/>
          </a:solidFill>
        </a:ln>
      </dgm:spPr>
      <dgm:t>
        <a:bodyPr/>
        <a:lstStyle/>
        <a:p>
          <a:pPr algn="ctr"/>
          <a:r>
            <a:rPr lang="en-GB" sz="1300" b="1" dirty="0" smtClean="0">
              <a:solidFill>
                <a:srgbClr val="FF0000"/>
              </a:solidFill>
            </a:rPr>
            <a:t>4. The state</a:t>
          </a:r>
        </a:p>
        <a:p>
          <a:pPr algn="l"/>
          <a:r>
            <a:rPr lang="en-GB" sz="1300" b="1" dirty="0" smtClean="0">
              <a:solidFill>
                <a:srgbClr val="FF0000"/>
              </a:solidFill>
            </a:rPr>
            <a:t>Lacks ‘sense of community</a:t>
          </a:r>
          <a:r>
            <a:rPr lang="en-GB" sz="1300" b="1" dirty="0" smtClean="0">
              <a:solidFill>
                <a:schemeClr val="tx1"/>
              </a:solidFill>
            </a:rPr>
            <a:t>’  </a:t>
          </a:r>
          <a:r>
            <a:rPr lang="en-GB" sz="1300" b="0" dirty="0" smtClean="0">
              <a:solidFill>
                <a:schemeClr val="tx1"/>
              </a:solidFill>
            </a:rPr>
            <a:t>- aware that tends to limit its capacity to adapt its approach to different places </a:t>
          </a:r>
        </a:p>
        <a:p>
          <a:pPr algn="l"/>
          <a:r>
            <a:rPr lang="en-GB" sz="1300" b="1" dirty="0" smtClean="0">
              <a:solidFill>
                <a:srgbClr val="FF0000"/>
              </a:solidFill>
            </a:rPr>
            <a:t>‘Capital city elites</a:t>
          </a:r>
          <a:r>
            <a:rPr lang="en-GB" sz="1300" b="0" dirty="0" smtClean="0">
              <a:solidFill>
                <a:schemeClr val="tx1"/>
              </a:solidFill>
            </a:rPr>
            <a:t>’ – prone to influence national policy making</a:t>
          </a:r>
        </a:p>
        <a:p>
          <a:pPr algn="l"/>
          <a:r>
            <a:rPr lang="en-GB" sz="1300" b="1" dirty="0" smtClean="0">
              <a:solidFill>
                <a:srgbClr val="FF0000"/>
              </a:solidFill>
            </a:rPr>
            <a:t>Agglomerations</a:t>
          </a:r>
          <a:r>
            <a:rPr lang="en-GB" sz="1300" b="0" dirty="0" smtClean="0">
              <a:solidFill>
                <a:schemeClr val="tx1"/>
              </a:solidFill>
            </a:rPr>
            <a:t>  - result of public as well as private decisions</a:t>
          </a:r>
          <a:endParaRPr lang="en-GB" sz="1300" b="0" dirty="0">
            <a:solidFill>
              <a:schemeClr val="tx1"/>
            </a:solidFill>
          </a:endParaRPr>
        </a:p>
      </dgm:t>
    </dgm:pt>
    <dgm:pt modelId="{97803246-6AA1-4857-B95F-CF7E4B392B03}" type="parTrans" cxnId="{2B9449E5-DDC2-4500-8774-FF89E71A104C}">
      <dgm:prSet/>
      <dgm:spPr/>
      <dgm:t>
        <a:bodyPr/>
        <a:lstStyle/>
        <a:p>
          <a:endParaRPr lang="en-GB"/>
        </a:p>
      </dgm:t>
    </dgm:pt>
    <dgm:pt modelId="{C2E1E336-E82F-47B9-AB5B-0373FC1735DE}" type="sibTrans" cxnId="{2B9449E5-DDC2-4500-8774-FF89E71A104C}">
      <dgm:prSet/>
      <dgm:spPr/>
      <dgm:t>
        <a:bodyPr/>
        <a:lstStyle/>
        <a:p>
          <a:endParaRPr lang="en-GB"/>
        </a:p>
      </dgm:t>
    </dgm:pt>
    <dgm:pt modelId="{E537ACE5-06B3-4AFE-9A35-E8A06E8210AD}">
      <dgm:prSet phldrT="[Text]" custT="1"/>
      <dgm:spPr>
        <a:solidFill>
          <a:schemeClr val="accent6">
            <a:lumMod val="20000"/>
            <a:lumOff val="80000"/>
          </a:schemeClr>
        </a:solidFill>
        <a:ln>
          <a:solidFill>
            <a:srgbClr val="C00000"/>
          </a:solidFill>
        </a:ln>
      </dgm:spPr>
      <dgm:t>
        <a:bodyPr/>
        <a:lstStyle/>
        <a:p>
          <a:pPr algn="ctr"/>
          <a:r>
            <a:rPr lang="en-GB" sz="1300" b="1" dirty="0" smtClean="0">
              <a:solidFill>
                <a:srgbClr val="C00000"/>
              </a:solidFill>
            </a:rPr>
            <a:t>5. The local</a:t>
          </a:r>
        </a:p>
        <a:p>
          <a:pPr algn="l"/>
          <a:r>
            <a:rPr lang="en-GB" sz="1300" b="1" dirty="0" smtClean="0">
              <a:solidFill>
                <a:srgbClr val="FF0000"/>
              </a:solidFill>
            </a:rPr>
            <a:t>Under-development traps </a:t>
          </a:r>
          <a:r>
            <a:rPr lang="en-GB" sz="1300" b="1" dirty="0" smtClean="0">
              <a:solidFill>
                <a:schemeClr val="tx1"/>
              </a:solidFill>
            </a:rPr>
            <a:t> - </a:t>
          </a:r>
          <a:r>
            <a:rPr lang="en-GB" sz="1300" b="0" dirty="0" smtClean="0">
              <a:solidFill>
                <a:schemeClr val="tx1"/>
              </a:solidFill>
            </a:rPr>
            <a:t>limit and inhibit the growth potential of regions or perpetuate social exclusion. May relate to failure of </a:t>
          </a:r>
          <a:r>
            <a:rPr lang="en-GB" sz="1300" b="1" dirty="0" smtClean="0">
              <a:solidFill>
                <a:srgbClr val="C00000"/>
              </a:solidFill>
            </a:rPr>
            <a:t>local elites </a:t>
          </a:r>
          <a:r>
            <a:rPr lang="en-GB" sz="1300" b="0" dirty="0" smtClean="0">
              <a:solidFill>
                <a:schemeClr val="tx1"/>
              </a:solidFill>
            </a:rPr>
            <a:t>to act or  because a place lacks effective institutions</a:t>
          </a:r>
        </a:p>
        <a:p>
          <a:pPr algn="l"/>
          <a:r>
            <a:rPr lang="en-GB" sz="1300" b="1" dirty="0" smtClean="0">
              <a:solidFill>
                <a:srgbClr val="C00000"/>
              </a:solidFill>
            </a:rPr>
            <a:t>Tackle</a:t>
          </a:r>
          <a:r>
            <a:rPr lang="en-GB" sz="1300" b="0" dirty="0" smtClean="0">
              <a:solidFill>
                <a:schemeClr val="tx1"/>
              </a:solidFill>
            </a:rPr>
            <a:t> - by new knowledge and ideas</a:t>
          </a:r>
          <a:endParaRPr lang="en-GB" sz="1300" b="0" dirty="0">
            <a:solidFill>
              <a:schemeClr val="tx1"/>
            </a:solidFill>
          </a:endParaRPr>
        </a:p>
      </dgm:t>
    </dgm:pt>
    <dgm:pt modelId="{6A1257AB-1F69-4B14-AF79-916C1E66C21D}" type="sibTrans" cxnId="{67803032-6FA1-4C28-B114-EA6A93978FD3}">
      <dgm:prSet/>
      <dgm:spPr/>
      <dgm:t>
        <a:bodyPr/>
        <a:lstStyle/>
        <a:p>
          <a:endParaRPr lang="en-GB"/>
        </a:p>
      </dgm:t>
    </dgm:pt>
    <dgm:pt modelId="{52586DC1-03CE-4110-8C62-B20F477316C4}" type="parTrans" cxnId="{67803032-6FA1-4C28-B114-EA6A93978FD3}">
      <dgm:prSet/>
      <dgm:spPr/>
      <dgm:t>
        <a:bodyPr/>
        <a:lstStyle/>
        <a:p>
          <a:endParaRPr lang="en-GB"/>
        </a:p>
      </dgm:t>
    </dgm:pt>
    <dgm:pt modelId="{0371B738-25FE-4954-9AEF-4FD809910D92}">
      <dgm:prSet phldrT="[Text]" custT="1"/>
      <dgm:spPr>
        <a:solidFill>
          <a:schemeClr val="accent3">
            <a:lumMod val="20000"/>
            <a:lumOff val="80000"/>
          </a:schemeClr>
        </a:solidFill>
        <a:ln>
          <a:solidFill>
            <a:srgbClr val="C00000"/>
          </a:solidFill>
        </a:ln>
      </dgm:spPr>
      <dgm:t>
        <a:bodyPr/>
        <a:lstStyle/>
        <a:p>
          <a:pPr algn="ctr"/>
          <a:r>
            <a:rPr lang="en-GB" sz="1300" b="1" dirty="0" smtClean="0">
              <a:solidFill>
                <a:srgbClr val="C00000"/>
              </a:solidFill>
            </a:rPr>
            <a:t>7. Policy</a:t>
          </a:r>
        </a:p>
        <a:p>
          <a:pPr algn="l"/>
          <a:r>
            <a:rPr lang="en-GB" sz="1300" b="1" dirty="0" smtClean="0">
              <a:solidFill>
                <a:srgbClr val="C00000"/>
              </a:solidFill>
            </a:rPr>
            <a:t>Spatial targeting  </a:t>
          </a:r>
          <a:r>
            <a:rPr lang="en-GB" sz="1300" b="0" dirty="0" smtClean="0">
              <a:solidFill>
                <a:schemeClr val="tx1"/>
              </a:solidFill>
            </a:rPr>
            <a:t>- appropriate bundles of public goods and a multi-governance approach , supported by conditional and outcome indicators</a:t>
          </a:r>
        </a:p>
        <a:p>
          <a:pPr algn="l"/>
          <a:r>
            <a:rPr lang="en-GB" sz="1300" b="1" dirty="0" smtClean="0">
              <a:solidFill>
                <a:srgbClr val="C00000"/>
              </a:solidFill>
            </a:rPr>
            <a:t>Appropriate institutions</a:t>
          </a:r>
        </a:p>
        <a:p>
          <a:pPr algn="l"/>
          <a:r>
            <a:rPr lang="en-GB" sz="1300" b="1" dirty="0" smtClean="0">
              <a:solidFill>
                <a:srgbClr val="C00000"/>
              </a:solidFill>
            </a:rPr>
            <a:t>Smart specialisation </a:t>
          </a:r>
          <a:r>
            <a:rPr lang="en-GB" sz="1300" b="0" dirty="0" smtClean="0">
              <a:solidFill>
                <a:schemeClr val="tx1"/>
              </a:solidFill>
            </a:rPr>
            <a:t>– embeddedness, relatedness, connectedness</a:t>
          </a:r>
        </a:p>
        <a:p>
          <a:pPr algn="ctr"/>
          <a:endParaRPr lang="en-GB" sz="1200" b="0" dirty="0">
            <a:solidFill>
              <a:schemeClr val="tx1"/>
            </a:solidFill>
          </a:endParaRPr>
        </a:p>
      </dgm:t>
    </dgm:pt>
    <dgm:pt modelId="{63A38F34-6D72-4C43-A574-F812D2A19A55}" type="sibTrans" cxnId="{DC244ECB-ECAF-4F1D-AEDE-4B88F6B42561}">
      <dgm:prSet/>
      <dgm:spPr/>
      <dgm:t>
        <a:bodyPr/>
        <a:lstStyle/>
        <a:p>
          <a:endParaRPr lang="en-GB"/>
        </a:p>
      </dgm:t>
    </dgm:pt>
    <dgm:pt modelId="{4F79BD6B-5018-4B7B-96DE-10B57D4081C8}" type="parTrans" cxnId="{DC244ECB-ECAF-4F1D-AEDE-4B88F6B42561}">
      <dgm:prSet/>
      <dgm:spPr/>
      <dgm:t>
        <a:bodyPr/>
        <a:lstStyle/>
        <a:p>
          <a:endParaRPr lang="en-GB"/>
        </a:p>
      </dgm:t>
    </dgm:pt>
    <dgm:pt modelId="{998B4371-5442-4870-A957-2DF44B2C2931}">
      <dgm:prSet phldrT="[Text]" custT="1"/>
      <dgm:spPr>
        <a:solidFill>
          <a:schemeClr val="tx2">
            <a:lumMod val="20000"/>
            <a:lumOff val="80000"/>
          </a:schemeClr>
        </a:solidFill>
        <a:ln>
          <a:solidFill>
            <a:srgbClr val="C00000"/>
          </a:solidFill>
        </a:ln>
      </dgm:spPr>
      <dgm:t>
        <a:bodyPr/>
        <a:lstStyle/>
        <a:p>
          <a:r>
            <a:rPr lang="en-GB" sz="1400" b="1" dirty="0" smtClean="0">
              <a:solidFill>
                <a:srgbClr val="C00000"/>
              </a:solidFill>
            </a:rPr>
            <a:t>8. Outcome </a:t>
          </a:r>
        </a:p>
        <a:p>
          <a:r>
            <a:rPr lang="en-GB" sz="1400" b="1" dirty="0" smtClean="0">
              <a:solidFill>
                <a:srgbClr val="C00000"/>
              </a:solidFill>
            </a:rPr>
            <a:t>Outcome</a:t>
          </a:r>
          <a:r>
            <a:rPr lang="en-GB" sz="1400" b="0" dirty="0" smtClean="0">
              <a:solidFill>
                <a:schemeClr val="tx1"/>
              </a:solidFill>
            </a:rPr>
            <a:t>  - to tap into the untapped potential of all regions in a coordinated and systematic way, taking into account the diverse variety of local knowledge, institutions and capabilities in different places </a:t>
          </a:r>
          <a:endParaRPr lang="en-GB" sz="1400" b="0" dirty="0">
            <a:solidFill>
              <a:schemeClr val="tx1"/>
            </a:solidFill>
          </a:endParaRPr>
        </a:p>
      </dgm:t>
    </dgm:pt>
    <dgm:pt modelId="{97097FED-7D5C-4D28-841F-F229910AB1B2}" type="sibTrans" cxnId="{EE15272F-59A2-4986-A099-D86BDFF99129}">
      <dgm:prSet/>
      <dgm:spPr/>
      <dgm:t>
        <a:bodyPr/>
        <a:lstStyle/>
        <a:p>
          <a:endParaRPr lang="en-GB"/>
        </a:p>
      </dgm:t>
    </dgm:pt>
    <dgm:pt modelId="{6B2C976F-E109-4056-A9DE-AF4F9D048F7A}" type="parTrans" cxnId="{EE15272F-59A2-4986-A099-D86BDFF99129}">
      <dgm:prSet/>
      <dgm:spPr/>
      <dgm:t>
        <a:bodyPr/>
        <a:lstStyle/>
        <a:p>
          <a:endParaRPr lang="en-GB"/>
        </a:p>
      </dgm:t>
    </dgm:pt>
    <dgm:pt modelId="{29F1E966-2CB4-4477-BE34-3C69BE257D43}">
      <dgm:prSet phldrT="[Text]" custT="1"/>
      <dgm:spPr>
        <a:solidFill>
          <a:schemeClr val="accent6">
            <a:lumMod val="20000"/>
            <a:lumOff val="80000"/>
          </a:schemeClr>
        </a:solidFill>
        <a:ln>
          <a:solidFill>
            <a:srgbClr val="C00000"/>
          </a:solidFill>
        </a:ln>
      </dgm:spPr>
      <dgm:t>
        <a:bodyPr/>
        <a:lstStyle/>
        <a:p>
          <a:pPr algn="ctr"/>
          <a:r>
            <a:rPr lang="en-GB" sz="1300" b="1" dirty="0" smtClean="0">
              <a:solidFill>
                <a:srgbClr val="C00000"/>
              </a:solidFill>
            </a:rPr>
            <a:t>6. Knowledge </a:t>
          </a:r>
        </a:p>
        <a:p>
          <a:pPr algn="l"/>
          <a:r>
            <a:rPr lang="en-GB" sz="1300" b="1" dirty="0" smtClean="0">
              <a:solidFill>
                <a:srgbClr val="C00000"/>
              </a:solidFill>
            </a:rPr>
            <a:t>Knowledge</a:t>
          </a:r>
          <a:r>
            <a:rPr lang="en-GB" sz="1300" b="0" dirty="0" smtClean="0">
              <a:solidFill>
                <a:schemeClr val="tx1"/>
              </a:solidFill>
            </a:rPr>
            <a:t>  - uncertain, embedded into localities</a:t>
          </a:r>
        </a:p>
        <a:p>
          <a:pPr algn="l"/>
          <a:r>
            <a:rPr lang="en-GB" sz="1300" b="1" dirty="0" smtClean="0">
              <a:solidFill>
                <a:srgbClr val="C00000"/>
              </a:solidFill>
            </a:rPr>
            <a:t>Uncovered</a:t>
          </a:r>
          <a:r>
            <a:rPr lang="en-GB" sz="1300" b="0" dirty="0" smtClean="0">
              <a:solidFill>
                <a:schemeClr val="tx1"/>
              </a:solidFill>
            </a:rPr>
            <a:t>   - from public, private and community sectors by bottom-up  participatory processes to build consensus and trust </a:t>
          </a:r>
        </a:p>
        <a:p>
          <a:pPr algn="l"/>
          <a:r>
            <a:rPr lang="en-GB" sz="1300" b="1" dirty="0" smtClean="0">
              <a:solidFill>
                <a:srgbClr val="C00000"/>
              </a:solidFill>
            </a:rPr>
            <a:t>Collaboration –</a:t>
          </a:r>
          <a:r>
            <a:rPr lang="en-GB" sz="1300" b="0" dirty="0" smtClean="0">
              <a:solidFill>
                <a:schemeClr val="tx1"/>
              </a:solidFill>
            </a:rPr>
            <a:t> local stakeholders and external actors </a:t>
          </a:r>
        </a:p>
      </dgm:t>
    </dgm:pt>
    <dgm:pt modelId="{1C0977F5-E722-4D63-8DBB-3E97F566BE4D}" type="parTrans" cxnId="{9B5A7904-69A7-4472-A215-AA34CABCF14B}">
      <dgm:prSet/>
      <dgm:spPr/>
      <dgm:t>
        <a:bodyPr/>
        <a:lstStyle/>
        <a:p>
          <a:endParaRPr lang="en-GB"/>
        </a:p>
      </dgm:t>
    </dgm:pt>
    <dgm:pt modelId="{B2B89648-CD3A-411E-ACCB-B0D7C7627F14}" type="sibTrans" cxnId="{9B5A7904-69A7-4472-A215-AA34CABCF14B}">
      <dgm:prSet/>
      <dgm:spPr/>
      <dgm:t>
        <a:bodyPr/>
        <a:lstStyle/>
        <a:p>
          <a:endParaRPr lang="en-GB"/>
        </a:p>
      </dgm:t>
    </dgm:pt>
    <dgm:pt modelId="{F0034659-8282-4D35-88B9-5894928A6ADF}" type="pres">
      <dgm:prSet presAssocID="{2FAC3E71-186B-4190-8B0C-76EB710C9870}" presName="diagram" presStyleCnt="0">
        <dgm:presLayoutVars>
          <dgm:dir/>
          <dgm:resizeHandles val="exact"/>
        </dgm:presLayoutVars>
      </dgm:prSet>
      <dgm:spPr/>
      <dgm:t>
        <a:bodyPr/>
        <a:lstStyle/>
        <a:p>
          <a:endParaRPr lang="en-GB"/>
        </a:p>
      </dgm:t>
    </dgm:pt>
    <dgm:pt modelId="{785AA2E0-AB66-4153-B7AA-C3F31140D733}" type="pres">
      <dgm:prSet presAssocID="{10D090DB-B2C2-49BE-B260-405A706A3AE4}" presName="node" presStyleLbl="node1" presStyleIdx="0" presStyleCnt="5" custScaleX="191281" custScaleY="127271" custLinFactNeighborX="-38412" custLinFactNeighborY="-48647">
        <dgm:presLayoutVars>
          <dgm:bulletEnabled val="1"/>
        </dgm:presLayoutVars>
      </dgm:prSet>
      <dgm:spPr/>
      <dgm:t>
        <a:bodyPr/>
        <a:lstStyle/>
        <a:p>
          <a:endParaRPr lang="en-GB"/>
        </a:p>
      </dgm:t>
    </dgm:pt>
    <dgm:pt modelId="{B39285D5-2319-423C-8BEF-61EA4906849F}" type="pres">
      <dgm:prSet presAssocID="{C2E1E336-E82F-47B9-AB5B-0373FC1735DE}" presName="sibTrans" presStyleCnt="0"/>
      <dgm:spPr/>
    </dgm:pt>
    <dgm:pt modelId="{0A3507DC-E73C-4D40-B646-D289134B5EC1}" type="pres">
      <dgm:prSet presAssocID="{E537ACE5-06B3-4AFE-9A35-E8A06E8210AD}" presName="node" presStyleLbl="node1" presStyleIdx="1" presStyleCnt="5" custScaleX="182762" custScaleY="117980" custLinFactNeighborX="5091" custLinFactNeighborY="-48931">
        <dgm:presLayoutVars>
          <dgm:bulletEnabled val="1"/>
        </dgm:presLayoutVars>
      </dgm:prSet>
      <dgm:spPr/>
      <dgm:t>
        <a:bodyPr/>
        <a:lstStyle/>
        <a:p>
          <a:endParaRPr lang="en-GB"/>
        </a:p>
      </dgm:t>
    </dgm:pt>
    <dgm:pt modelId="{5C622D82-A041-43C1-A00E-908AD02B356D}" type="pres">
      <dgm:prSet presAssocID="{6A1257AB-1F69-4B14-AF79-916C1E66C21D}" presName="sibTrans" presStyleCnt="0"/>
      <dgm:spPr/>
    </dgm:pt>
    <dgm:pt modelId="{70F6B38F-7F86-49FF-8588-601A42CB4CCD}" type="pres">
      <dgm:prSet presAssocID="{29F1E966-2CB4-4477-BE34-3C69BE257D43}" presName="node" presStyleLbl="node1" presStyleIdx="2" presStyleCnt="5" custScaleX="165822" custScaleY="158372" custLinFactNeighborX="-4281" custLinFactNeighborY="9003">
        <dgm:presLayoutVars>
          <dgm:bulletEnabled val="1"/>
        </dgm:presLayoutVars>
      </dgm:prSet>
      <dgm:spPr/>
      <dgm:t>
        <a:bodyPr/>
        <a:lstStyle/>
        <a:p>
          <a:endParaRPr lang="en-GB"/>
        </a:p>
      </dgm:t>
    </dgm:pt>
    <dgm:pt modelId="{015FCB9D-DCB7-4586-B276-5531C92B8E17}" type="pres">
      <dgm:prSet presAssocID="{B2B89648-CD3A-411E-ACCB-B0D7C7627F14}" presName="sibTrans" presStyleCnt="0"/>
      <dgm:spPr/>
    </dgm:pt>
    <dgm:pt modelId="{18107673-CD10-4772-A7B1-16219F2B24B1}" type="pres">
      <dgm:prSet presAssocID="{0371B738-25FE-4954-9AEF-4FD809910D92}" presName="node" presStyleLbl="node1" presStyleIdx="3" presStyleCnt="5" custScaleX="205383" custScaleY="147234" custLinFactNeighborX="20698" custLinFactNeighborY="9951">
        <dgm:presLayoutVars>
          <dgm:bulletEnabled val="1"/>
        </dgm:presLayoutVars>
      </dgm:prSet>
      <dgm:spPr/>
      <dgm:t>
        <a:bodyPr/>
        <a:lstStyle/>
        <a:p>
          <a:endParaRPr lang="en-GB"/>
        </a:p>
      </dgm:t>
    </dgm:pt>
    <dgm:pt modelId="{3657BFE9-B7B4-4D29-B936-F465CCA7474F}" type="pres">
      <dgm:prSet presAssocID="{63A38F34-6D72-4C43-A574-F812D2A19A55}" presName="sibTrans" presStyleCnt="0"/>
      <dgm:spPr/>
    </dgm:pt>
    <dgm:pt modelId="{42D04089-5041-432C-ABAF-FEEE04ED2DBE}" type="pres">
      <dgm:prSet presAssocID="{998B4371-5442-4870-A957-2DF44B2C2931}" presName="node" presStyleLbl="node1" presStyleIdx="4" presStyleCnt="5" custScaleX="201105" custScaleY="102529" custLinFactNeighborX="-23576" custLinFactNeighborY="9680">
        <dgm:presLayoutVars>
          <dgm:bulletEnabled val="1"/>
        </dgm:presLayoutVars>
      </dgm:prSet>
      <dgm:spPr/>
      <dgm:t>
        <a:bodyPr/>
        <a:lstStyle/>
        <a:p>
          <a:endParaRPr lang="en-GB"/>
        </a:p>
      </dgm:t>
    </dgm:pt>
  </dgm:ptLst>
  <dgm:cxnLst>
    <dgm:cxn modelId="{1DC13079-191A-4522-870C-03AE1DCFE259}" type="presOf" srcId="{29F1E966-2CB4-4477-BE34-3C69BE257D43}" destId="{70F6B38F-7F86-49FF-8588-601A42CB4CCD}" srcOrd="0" destOrd="0" presId="urn:microsoft.com/office/officeart/2005/8/layout/default#2"/>
    <dgm:cxn modelId="{D943D2E0-7F29-4880-9BA8-5274C5D1B1E9}" type="presOf" srcId="{0371B738-25FE-4954-9AEF-4FD809910D92}" destId="{18107673-CD10-4772-A7B1-16219F2B24B1}" srcOrd="0" destOrd="0" presId="urn:microsoft.com/office/officeart/2005/8/layout/default#2"/>
    <dgm:cxn modelId="{9B5A7904-69A7-4472-A215-AA34CABCF14B}" srcId="{2FAC3E71-186B-4190-8B0C-76EB710C9870}" destId="{29F1E966-2CB4-4477-BE34-3C69BE257D43}" srcOrd="2" destOrd="0" parTransId="{1C0977F5-E722-4D63-8DBB-3E97F566BE4D}" sibTransId="{B2B89648-CD3A-411E-ACCB-B0D7C7627F14}"/>
    <dgm:cxn modelId="{DC244ECB-ECAF-4F1D-AEDE-4B88F6B42561}" srcId="{2FAC3E71-186B-4190-8B0C-76EB710C9870}" destId="{0371B738-25FE-4954-9AEF-4FD809910D92}" srcOrd="3" destOrd="0" parTransId="{4F79BD6B-5018-4B7B-96DE-10B57D4081C8}" sibTransId="{63A38F34-6D72-4C43-A574-F812D2A19A55}"/>
    <dgm:cxn modelId="{67803032-6FA1-4C28-B114-EA6A93978FD3}" srcId="{2FAC3E71-186B-4190-8B0C-76EB710C9870}" destId="{E537ACE5-06B3-4AFE-9A35-E8A06E8210AD}" srcOrd="1" destOrd="0" parTransId="{52586DC1-03CE-4110-8C62-B20F477316C4}" sibTransId="{6A1257AB-1F69-4B14-AF79-916C1E66C21D}"/>
    <dgm:cxn modelId="{CC024647-57A2-4A29-B42A-67CE40BB62DC}" type="presOf" srcId="{998B4371-5442-4870-A957-2DF44B2C2931}" destId="{42D04089-5041-432C-ABAF-FEEE04ED2DBE}" srcOrd="0" destOrd="0" presId="urn:microsoft.com/office/officeart/2005/8/layout/default#2"/>
    <dgm:cxn modelId="{34B8AD19-3A20-4FC8-BB2D-776641713E37}" type="presOf" srcId="{E537ACE5-06B3-4AFE-9A35-E8A06E8210AD}" destId="{0A3507DC-E73C-4D40-B646-D289134B5EC1}" srcOrd="0" destOrd="0" presId="urn:microsoft.com/office/officeart/2005/8/layout/default#2"/>
    <dgm:cxn modelId="{4FA32FFF-FEDA-4A3B-A979-AC8F0BF93F4C}" type="presOf" srcId="{2FAC3E71-186B-4190-8B0C-76EB710C9870}" destId="{F0034659-8282-4D35-88B9-5894928A6ADF}" srcOrd="0" destOrd="0" presId="urn:microsoft.com/office/officeart/2005/8/layout/default#2"/>
    <dgm:cxn modelId="{EE15272F-59A2-4986-A099-D86BDFF99129}" srcId="{2FAC3E71-186B-4190-8B0C-76EB710C9870}" destId="{998B4371-5442-4870-A957-2DF44B2C2931}" srcOrd="4" destOrd="0" parTransId="{6B2C976F-E109-4056-A9DE-AF4F9D048F7A}" sibTransId="{97097FED-7D5C-4D28-841F-F229910AB1B2}"/>
    <dgm:cxn modelId="{CFD04732-2116-4E3A-9812-808C466E5F45}" type="presOf" srcId="{10D090DB-B2C2-49BE-B260-405A706A3AE4}" destId="{785AA2E0-AB66-4153-B7AA-C3F31140D733}" srcOrd="0" destOrd="0" presId="urn:microsoft.com/office/officeart/2005/8/layout/default#2"/>
    <dgm:cxn modelId="{2B9449E5-DDC2-4500-8774-FF89E71A104C}" srcId="{2FAC3E71-186B-4190-8B0C-76EB710C9870}" destId="{10D090DB-B2C2-49BE-B260-405A706A3AE4}" srcOrd="0" destOrd="0" parTransId="{97803246-6AA1-4857-B95F-CF7E4B392B03}" sibTransId="{C2E1E336-E82F-47B9-AB5B-0373FC1735DE}"/>
    <dgm:cxn modelId="{111C1E0A-E2A5-40AF-9596-96ED848A88E5}" type="presParOf" srcId="{F0034659-8282-4D35-88B9-5894928A6ADF}" destId="{785AA2E0-AB66-4153-B7AA-C3F31140D733}" srcOrd="0" destOrd="0" presId="urn:microsoft.com/office/officeart/2005/8/layout/default#2"/>
    <dgm:cxn modelId="{84619B06-4DA7-4640-874B-4898CAFB4E2A}" type="presParOf" srcId="{F0034659-8282-4D35-88B9-5894928A6ADF}" destId="{B39285D5-2319-423C-8BEF-61EA4906849F}" srcOrd="1" destOrd="0" presId="urn:microsoft.com/office/officeart/2005/8/layout/default#2"/>
    <dgm:cxn modelId="{74B6A09A-2A8D-41E9-A95A-10AB60185631}" type="presParOf" srcId="{F0034659-8282-4D35-88B9-5894928A6ADF}" destId="{0A3507DC-E73C-4D40-B646-D289134B5EC1}" srcOrd="2" destOrd="0" presId="urn:microsoft.com/office/officeart/2005/8/layout/default#2"/>
    <dgm:cxn modelId="{DCF93FD5-5F2C-41BC-AC41-AAE43A5EE5A1}" type="presParOf" srcId="{F0034659-8282-4D35-88B9-5894928A6ADF}" destId="{5C622D82-A041-43C1-A00E-908AD02B356D}" srcOrd="3" destOrd="0" presId="urn:microsoft.com/office/officeart/2005/8/layout/default#2"/>
    <dgm:cxn modelId="{1079C4A8-E896-413D-9372-D94D156AA4C1}" type="presParOf" srcId="{F0034659-8282-4D35-88B9-5894928A6ADF}" destId="{70F6B38F-7F86-49FF-8588-601A42CB4CCD}" srcOrd="4" destOrd="0" presId="urn:microsoft.com/office/officeart/2005/8/layout/default#2"/>
    <dgm:cxn modelId="{1C25DB4E-953B-4921-BBC5-67CDC6330E70}" type="presParOf" srcId="{F0034659-8282-4D35-88B9-5894928A6ADF}" destId="{015FCB9D-DCB7-4586-B276-5531C92B8E17}" srcOrd="5" destOrd="0" presId="urn:microsoft.com/office/officeart/2005/8/layout/default#2"/>
    <dgm:cxn modelId="{AFDC05C8-D2DA-45DE-BAEC-83808DD1906A}" type="presParOf" srcId="{F0034659-8282-4D35-88B9-5894928A6ADF}" destId="{18107673-CD10-4772-A7B1-16219F2B24B1}" srcOrd="6" destOrd="0" presId="urn:microsoft.com/office/officeart/2005/8/layout/default#2"/>
    <dgm:cxn modelId="{2CB89C0F-D769-4E95-BC8D-5267B9B3954B}" type="presParOf" srcId="{F0034659-8282-4D35-88B9-5894928A6ADF}" destId="{3657BFE9-B7B4-4D29-B936-F465CCA7474F}" srcOrd="7" destOrd="0" presId="urn:microsoft.com/office/officeart/2005/8/layout/default#2"/>
    <dgm:cxn modelId="{D49E5601-4D24-4865-9171-CA33ADFE8894}" type="presParOf" srcId="{F0034659-8282-4D35-88B9-5894928A6ADF}" destId="{42D04089-5041-432C-ABAF-FEEE04ED2DBE}" srcOrd="8" destOrd="0" presId="urn:microsoft.com/office/officeart/2005/8/layout/defaul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2">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284"/>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97284"/>
          </a:xfrm>
          <a:prstGeom prst="rect">
            <a:avLst/>
          </a:prstGeom>
        </p:spPr>
        <p:txBody>
          <a:bodyPr vert="horz" lIns="91440" tIns="45720" rIns="91440" bIns="45720" rtlCol="0"/>
          <a:lstStyle>
            <a:lvl1pPr algn="r">
              <a:defRPr sz="1200"/>
            </a:lvl1pPr>
          </a:lstStyle>
          <a:p>
            <a:fld id="{6138068F-CC4C-4040-8D80-5FAB9A7CF267}" type="datetimeFigureOut">
              <a:rPr lang="en-GB" smtClean="0"/>
              <a:pPr/>
              <a:t>29/03/2015</a:t>
            </a:fld>
            <a:endParaRPr lang="en-GB"/>
          </a:p>
        </p:txBody>
      </p:sp>
      <p:sp>
        <p:nvSpPr>
          <p:cNvPr id="4" name="Footer Placeholder 3"/>
          <p:cNvSpPr>
            <a:spLocks noGrp="1"/>
          </p:cNvSpPr>
          <p:nvPr>
            <p:ph type="ftr" sz="quarter" idx="2"/>
          </p:nvPr>
        </p:nvSpPr>
        <p:spPr>
          <a:xfrm>
            <a:off x="0" y="9446678"/>
            <a:ext cx="2971800" cy="497284"/>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9446678"/>
            <a:ext cx="2971800" cy="497284"/>
          </a:xfrm>
          <a:prstGeom prst="rect">
            <a:avLst/>
          </a:prstGeom>
        </p:spPr>
        <p:txBody>
          <a:bodyPr vert="horz" lIns="91440" tIns="45720" rIns="91440" bIns="45720" rtlCol="0" anchor="b"/>
          <a:lstStyle>
            <a:lvl1pPr algn="r">
              <a:defRPr sz="1200"/>
            </a:lvl1pPr>
          </a:lstStyle>
          <a:p>
            <a:fld id="{355EA3D5-F68B-4313-9BE9-141503749971}" type="slidenum">
              <a:rPr lang="en-GB" smtClean="0"/>
              <a:pPr/>
              <a:t>‹#›</a:t>
            </a:fld>
            <a:endParaRPr lang="en-GB"/>
          </a:p>
        </p:txBody>
      </p:sp>
    </p:spTree>
    <p:extLst>
      <p:ext uri="{BB962C8B-B14F-4D97-AF65-F5344CB8AC3E}">
        <p14:creationId xmlns:p14="http://schemas.microsoft.com/office/powerpoint/2010/main" xmlns="" val="18075622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284"/>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97284"/>
          </a:xfrm>
          <a:prstGeom prst="rect">
            <a:avLst/>
          </a:prstGeom>
        </p:spPr>
        <p:txBody>
          <a:bodyPr vert="horz" lIns="91440" tIns="45720" rIns="91440" bIns="45720" rtlCol="0"/>
          <a:lstStyle>
            <a:lvl1pPr algn="r">
              <a:defRPr sz="1200"/>
            </a:lvl1pPr>
          </a:lstStyle>
          <a:p>
            <a:fld id="{7969B7DE-B3B8-4791-B7EE-E620E9D008AA}" type="datetimeFigureOut">
              <a:rPr lang="en-GB" smtClean="0"/>
              <a:pPr/>
              <a:t>29/03/2015</a:t>
            </a:fld>
            <a:endParaRPr lang="en-GB"/>
          </a:p>
        </p:txBody>
      </p:sp>
      <p:sp>
        <p:nvSpPr>
          <p:cNvPr id="4" name="Slide Image Placeholder 3"/>
          <p:cNvSpPr>
            <a:spLocks noGrp="1" noRot="1" noChangeAspect="1"/>
          </p:cNvSpPr>
          <p:nvPr>
            <p:ph type="sldImg" idx="2"/>
          </p:nvPr>
        </p:nvSpPr>
        <p:spPr>
          <a:xfrm>
            <a:off x="942975" y="746125"/>
            <a:ext cx="4972050" cy="3729038"/>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724202"/>
            <a:ext cx="5486400" cy="447556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46678"/>
            <a:ext cx="2971800" cy="49728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9446678"/>
            <a:ext cx="2971800" cy="497284"/>
          </a:xfrm>
          <a:prstGeom prst="rect">
            <a:avLst/>
          </a:prstGeom>
        </p:spPr>
        <p:txBody>
          <a:bodyPr vert="horz" lIns="91440" tIns="45720" rIns="91440" bIns="45720" rtlCol="0" anchor="b"/>
          <a:lstStyle>
            <a:lvl1pPr algn="r">
              <a:defRPr sz="1200"/>
            </a:lvl1pPr>
          </a:lstStyle>
          <a:p>
            <a:fld id="{65C9F5D6-FF75-4F40-95AD-DCD969C5437A}" type="slidenum">
              <a:rPr lang="en-GB" smtClean="0"/>
              <a:pPr/>
              <a:t>‹#›</a:t>
            </a:fld>
            <a:endParaRPr lang="en-GB"/>
          </a:p>
        </p:txBody>
      </p:sp>
    </p:spTree>
    <p:extLst>
      <p:ext uri="{BB962C8B-B14F-4D97-AF65-F5344CB8AC3E}">
        <p14:creationId xmlns:p14="http://schemas.microsoft.com/office/powerpoint/2010/main" xmlns="" val="35078981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xfrm>
            <a:off x="942975" y="746125"/>
            <a:ext cx="4972050" cy="3729038"/>
          </a:xfrm>
          <a:noFill/>
          <a:ln>
            <a:solidFill>
              <a:srgbClr val="000000"/>
            </a:solidFill>
            <a:miter lim="800000"/>
            <a:headEnd/>
            <a:tailEnd/>
          </a:ln>
        </p:spPr>
      </p:sp>
      <p:sp>
        <p:nvSpPr>
          <p:cNvPr id="286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286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5150AE7-A6B0-409F-9817-73EFA363B46C}" type="slidenum">
              <a:rPr lang="en-GB" smtClean="0"/>
              <a:pPr/>
              <a:t>7</a:t>
            </a:fld>
            <a:endParaRPr lang="en-GB"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endParaRPr lang="en-GB" dirty="0"/>
          </a:p>
        </p:txBody>
      </p:sp>
      <p:sp>
        <p:nvSpPr>
          <p:cNvPr id="4" name="Slide Number Placeholder 3"/>
          <p:cNvSpPr>
            <a:spLocks noGrp="1"/>
          </p:cNvSpPr>
          <p:nvPr>
            <p:ph type="sldNum" sz="quarter" idx="10"/>
          </p:nvPr>
        </p:nvSpPr>
        <p:spPr/>
        <p:txBody>
          <a:bodyPr/>
          <a:lstStyle/>
          <a:p>
            <a:fld id="{AB1D24CB-2665-4822-8EF8-DF58EA52C62D}" type="slidenum">
              <a:rPr lang="en-GB" smtClean="0">
                <a:solidFill>
                  <a:prstClr val="black"/>
                </a:solidFill>
              </a:rPr>
              <a:pPr/>
              <a:t>12</a:t>
            </a:fld>
            <a:endParaRPr lang="en-GB">
              <a:solidFill>
                <a:prstClr val="black"/>
              </a:solidFill>
            </a:endParaRPr>
          </a:p>
        </p:txBody>
      </p:sp>
    </p:spTree>
    <p:extLst>
      <p:ext uri="{BB962C8B-B14F-4D97-AF65-F5344CB8AC3E}">
        <p14:creationId xmlns:p14="http://schemas.microsoft.com/office/powerpoint/2010/main" xmlns="" val="8955612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46D2C1C-A6E6-40A8-9DCE-A0E7FA30B4B5}" type="slidenum">
              <a:rPr lang="en-US"/>
              <a:pPr/>
              <a:t>13</a:t>
            </a:fld>
            <a:endParaRPr lang="en-US"/>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p:txBody>
          <a:bodyPr/>
          <a:lstStyle/>
          <a:p>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endParaRPr lang="en-GB" dirty="0" smtClean="0"/>
          </a:p>
        </p:txBody>
      </p:sp>
      <p:sp>
        <p:nvSpPr>
          <p:cNvPr id="4" name="Slide Number Placeholder 3"/>
          <p:cNvSpPr>
            <a:spLocks noGrp="1"/>
          </p:cNvSpPr>
          <p:nvPr>
            <p:ph type="sldNum" sz="quarter" idx="10"/>
          </p:nvPr>
        </p:nvSpPr>
        <p:spPr/>
        <p:txBody>
          <a:bodyPr/>
          <a:lstStyle/>
          <a:p>
            <a:fld id="{5DBD6A3C-D652-4854-90E3-2AB71B768CB2}" type="slidenum">
              <a:rPr lang="en-GB" smtClean="0"/>
              <a:pPr/>
              <a:t>16</a:t>
            </a:fld>
            <a:endParaRPr lang="en-GB"/>
          </a:p>
        </p:txBody>
      </p:sp>
    </p:spTree>
    <p:extLst>
      <p:ext uri="{BB962C8B-B14F-4D97-AF65-F5344CB8AC3E}">
        <p14:creationId xmlns:p14="http://schemas.microsoft.com/office/powerpoint/2010/main" xmlns="" val="8860816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endParaRPr lang="en-GB" dirty="0"/>
          </a:p>
        </p:txBody>
      </p:sp>
      <p:sp>
        <p:nvSpPr>
          <p:cNvPr id="4" name="Slide Number Placeholder 3"/>
          <p:cNvSpPr>
            <a:spLocks noGrp="1"/>
          </p:cNvSpPr>
          <p:nvPr>
            <p:ph type="sldNum" sz="quarter" idx="10"/>
          </p:nvPr>
        </p:nvSpPr>
        <p:spPr/>
        <p:txBody>
          <a:bodyPr/>
          <a:lstStyle/>
          <a:p>
            <a:fld id="{5DBD6A3C-D652-4854-90E3-2AB71B768CB2}" type="slidenum">
              <a:rPr lang="en-GB" smtClean="0">
                <a:solidFill>
                  <a:prstClr val="black"/>
                </a:solidFill>
              </a:rPr>
              <a:pPr/>
              <a:t>19</a:t>
            </a:fld>
            <a:endParaRPr lang="en-GB">
              <a:solidFill>
                <a:prstClr val="black"/>
              </a:solidFill>
            </a:endParaRPr>
          </a:p>
        </p:txBody>
      </p:sp>
    </p:spTree>
    <p:extLst>
      <p:ext uri="{BB962C8B-B14F-4D97-AF65-F5344CB8AC3E}">
        <p14:creationId xmlns:p14="http://schemas.microsoft.com/office/powerpoint/2010/main" xmlns="" val="28354399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endParaRPr lang="en-GB" dirty="0"/>
          </a:p>
        </p:txBody>
      </p:sp>
      <p:sp>
        <p:nvSpPr>
          <p:cNvPr id="4" name="Slide Number Placeholder 3"/>
          <p:cNvSpPr>
            <a:spLocks noGrp="1"/>
          </p:cNvSpPr>
          <p:nvPr>
            <p:ph type="sldNum" sz="quarter" idx="10"/>
          </p:nvPr>
        </p:nvSpPr>
        <p:spPr/>
        <p:txBody>
          <a:bodyPr/>
          <a:lstStyle/>
          <a:p>
            <a:fld id="{5DBD6A3C-D652-4854-90E3-2AB71B768CB2}" type="slidenum">
              <a:rPr lang="en-GB" smtClean="0"/>
              <a:pPr/>
              <a:t>27</a:t>
            </a:fld>
            <a:endParaRPr lang="en-GB"/>
          </a:p>
        </p:txBody>
      </p:sp>
    </p:spTree>
    <p:extLst>
      <p:ext uri="{BB962C8B-B14F-4D97-AF65-F5344CB8AC3E}">
        <p14:creationId xmlns:p14="http://schemas.microsoft.com/office/powerpoint/2010/main" xmlns="" val="18697081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endParaRPr lang="en-GB" dirty="0"/>
          </a:p>
        </p:txBody>
      </p:sp>
      <p:sp>
        <p:nvSpPr>
          <p:cNvPr id="4" name="Slide Number Placeholder 3"/>
          <p:cNvSpPr>
            <a:spLocks noGrp="1"/>
          </p:cNvSpPr>
          <p:nvPr>
            <p:ph type="sldNum" sz="quarter" idx="10"/>
          </p:nvPr>
        </p:nvSpPr>
        <p:spPr/>
        <p:txBody>
          <a:bodyPr/>
          <a:lstStyle/>
          <a:p>
            <a:fld id="{5DBD6A3C-D652-4854-90E3-2AB71B768CB2}" type="slidenum">
              <a:rPr lang="en-GB" smtClean="0"/>
              <a:pPr/>
              <a:t>28</a:t>
            </a:fld>
            <a:endParaRPr lang="en-GB"/>
          </a:p>
        </p:txBody>
      </p:sp>
    </p:spTree>
    <p:extLst>
      <p:ext uri="{BB962C8B-B14F-4D97-AF65-F5344CB8AC3E}">
        <p14:creationId xmlns:p14="http://schemas.microsoft.com/office/powerpoint/2010/main" xmlns="" val="1664142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9A0EFAC3-C0B9-4EA2-9816-8336FF23ECAD}" type="datetimeFigureOut">
              <a:rPr lang="en-GB" smtClean="0"/>
              <a:pPr/>
              <a:t>29/03/2015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9449CAC-F6ED-4F96-8387-4225FC8357B4}" type="slidenum">
              <a:rPr lang="en-GB" smtClean="0"/>
              <a:pPr/>
              <a:t>‹#›</a:t>
            </a:fld>
            <a:endParaRPr lang="en-GB"/>
          </a:p>
        </p:txBody>
      </p:sp>
    </p:spTree>
    <p:extLst>
      <p:ext uri="{BB962C8B-B14F-4D97-AF65-F5344CB8AC3E}">
        <p14:creationId xmlns:p14="http://schemas.microsoft.com/office/powerpoint/2010/main" xmlns="" val="2967289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A0EFAC3-C0B9-4EA2-9816-8336FF23ECAD}" type="datetimeFigureOut">
              <a:rPr lang="en-GB" smtClean="0"/>
              <a:pPr/>
              <a:t>29/03/2015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9449CAC-F6ED-4F96-8387-4225FC8357B4}" type="slidenum">
              <a:rPr lang="en-GB" smtClean="0"/>
              <a:pPr/>
              <a:t>‹#›</a:t>
            </a:fld>
            <a:endParaRPr lang="en-GB"/>
          </a:p>
        </p:txBody>
      </p:sp>
    </p:spTree>
    <p:extLst>
      <p:ext uri="{BB962C8B-B14F-4D97-AF65-F5344CB8AC3E}">
        <p14:creationId xmlns:p14="http://schemas.microsoft.com/office/powerpoint/2010/main" xmlns="" val="36790906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A0EFAC3-C0B9-4EA2-9816-8336FF23ECAD}" type="datetimeFigureOut">
              <a:rPr lang="en-GB" smtClean="0"/>
              <a:pPr/>
              <a:t>29/03/2015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9449CAC-F6ED-4F96-8387-4225FC8357B4}" type="slidenum">
              <a:rPr lang="en-GB" smtClean="0"/>
              <a:pPr/>
              <a:t>‹#›</a:t>
            </a:fld>
            <a:endParaRPr lang="en-GB"/>
          </a:p>
        </p:txBody>
      </p:sp>
    </p:spTree>
    <p:extLst>
      <p:ext uri="{BB962C8B-B14F-4D97-AF65-F5344CB8AC3E}">
        <p14:creationId xmlns:p14="http://schemas.microsoft.com/office/powerpoint/2010/main" xmlns="" val="35546220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9A0EFAC3-C0B9-4EA2-9816-8336FF23ECAD}" type="datetimeFigureOut">
              <a:rPr lang="en-GB" smtClean="0"/>
              <a:pPr/>
              <a:t>29/03/2015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9449CAC-F6ED-4F96-8387-4225FC8357B4}" type="slidenum">
              <a:rPr lang="en-GB" smtClean="0"/>
              <a:pPr/>
              <a:t>‹#›</a:t>
            </a:fld>
            <a:endParaRPr lang="en-GB"/>
          </a:p>
        </p:txBody>
      </p:sp>
    </p:spTree>
    <p:extLst>
      <p:ext uri="{BB962C8B-B14F-4D97-AF65-F5344CB8AC3E}">
        <p14:creationId xmlns:p14="http://schemas.microsoft.com/office/powerpoint/2010/main" xmlns="" val="2371127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9A0EFAC3-C0B9-4EA2-9816-8336FF23ECAD}" type="datetimeFigureOut">
              <a:rPr lang="en-GB" smtClean="0"/>
              <a:pPr/>
              <a:t>29/03/2015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9449CAC-F6ED-4F96-8387-4225FC8357B4}" type="slidenum">
              <a:rPr lang="en-GB" smtClean="0"/>
              <a:pPr/>
              <a:t>‹#›</a:t>
            </a:fld>
            <a:endParaRPr lang="en-GB"/>
          </a:p>
        </p:txBody>
      </p:sp>
    </p:spTree>
    <p:extLst>
      <p:ext uri="{BB962C8B-B14F-4D97-AF65-F5344CB8AC3E}">
        <p14:creationId xmlns:p14="http://schemas.microsoft.com/office/powerpoint/2010/main" xmlns="" val="15505188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9A0EFAC3-C0B9-4EA2-9816-8336FF23ECAD}" type="datetimeFigureOut">
              <a:rPr lang="en-GB" smtClean="0"/>
              <a:pPr/>
              <a:t>29/03/2015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9449CAC-F6ED-4F96-8387-4225FC8357B4}" type="slidenum">
              <a:rPr lang="en-GB" smtClean="0"/>
              <a:pPr/>
              <a:t>‹#›</a:t>
            </a:fld>
            <a:endParaRPr lang="en-GB"/>
          </a:p>
        </p:txBody>
      </p:sp>
    </p:spTree>
    <p:extLst>
      <p:ext uri="{BB962C8B-B14F-4D97-AF65-F5344CB8AC3E}">
        <p14:creationId xmlns:p14="http://schemas.microsoft.com/office/powerpoint/2010/main" xmlns="" val="3557689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0EFAC3-C0B9-4EA2-9816-8336FF23ECAD}" type="datetimeFigureOut">
              <a:rPr lang="en-GB" smtClean="0"/>
              <a:pPr/>
              <a:t>29/03/2015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9449CAC-F6ED-4F96-8387-4225FC8357B4}" type="slidenum">
              <a:rPr lang="en-GB" smtClean="0"/>
              <a:pPr/>
              <a:t>‹#›</a:t>
            </a:fld>
            <a:endParaRPr lang="en-GB"/>
          </a:p>
        </p:txBody>
      </p:sp>
    </p:spTree>
    <p:extLst>
      <p:ext uri="{BB962C8B-B14F-4D97-AF65-F5344CB8AC3E}">
        <p14:creationId xmlns:p14="http://schemas.microsoft.com/office/powerpoint/2010/main" xmlns="" val="20349737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A0EFAC3-C0B9-4EA2-9816-8336FF23ECAD}" type="datetimeFigureOut">
              <a:rPr lang="en-GB" smtClean="0"/>
              <a:pPr/>
              <a:t>29/03/2015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9449CAC-F6ED-4F96-8387-4225FC8357B4}" type="slidenum">
              <a:rPr lang="en-GB" smtClean="0"/>
              <a:pPr/>
              <a:t>‹#›</a:t>
            </a:fld>
            <a:endParaRPr lang="en-GB"/>
          </a:p>
        </p:txBody>
      </p:sp>
    </p:spTree>
    <p:extLst>
      <p:ext uri="{BB962C8B-B14F-4D97-AF65-F5344CB8AC3E}">
        <p14:creationId xmlns:p14="http://schemas.microsoft.com/office/powerpoint/2010/main" xmlns="" val="11955577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A0EFAC3-C0B9-4EA2-9816-8336FF23ECAD}" type="datetimeFigureOut">
              <a:rPr lang="en-GB" smtClean="0"/>
              <a:pPr/>
              <a:t>29/03/2015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9449CAC-F6ED-4F96-8387-4225FC8357B4}" type="slidenum">
              <a:rPr lang="en-GB" smtClean="0"/>
              <a:pPr/>
              <a:t>‹#›</a:t>
            </a:fld>
            <a:endParaRPr lang="en-GB"/>
          </a:p>
        </p:txBody>
      </p:sp>
    </p:spTree>
    <p:extLst>
      <p:ext uri="{BB962C8B-B14F-4D97-AF65-F5344CB8AC3E}">
        <p14:creationId xmlns:p14="http://schemas.microsoft.com/office/powerpoint/2010/main" xmlns="" val="4895539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A0EFAC3-C0B9-4EA2-9816-8336FF23ECAD}" type="datetimeFigureOut">
              <a:rPr lang="en-GB" smtClean="0"/>
              <a:pPr/>
              <a:t>29/03/2015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9449CAC-F6ED-4F96-8387-4225FC8357B4}" type="slidenum">
              <a:rPr lang="en-GB" smtClean="0"/>
              <a:pPr/>
              <a:t>‹#›</a:t>
            </a:fld>
            <a:endParaRPr lang="en-GB"/>
          </a:p>
        </p:txBody>
      </p:sp>
    </p:spTree>
    <p:extLst>
      <p:ext uri="{BB962C8B-B14F-4D97-AF65-F5344CB8AC3E}">
        <p14:creationId xmlns:p14="http://schemas.microsoft.com/office/powerpoint/2010/main" xmlns="" val="491358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A0EFAC3-C0B9-4EA2-9816-8336FF23ECAD}" type="datetimeFigureOut">
              <a:rPr lang="en-GB" smtClean="0"/>
              <a:pPr/>
              <a:t>29/03/2015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9449CAC-F6ED-4F96-8387-4225FC8357B4}" type="slidenum">
              <a:rPr lang="en-GB" smtClean="0"/>
              <a:pPr/>
              <a:t>‹#›</a:t>
            </a:fld>
            <a:endParaRPr lang="en-GB"/>
          </a:p>
        </p:txBody>
      </p:sp>
    </p:spTree>
    <p:extLst>
      <p:ext uri="{BB962C8B-B14F-4D97-AF65-F5344CB8AC3E}">
        <p14:creationId xmlns:p14="http://schemas.microsoft.com/office/powerpoint/2010/main" xmlns="" val="8113116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0EFAC3-C0B9-4EA2-9816-8336FF23ECAD}" type="datetimeFigureOut">
              <a:rPr lang="en-GB" smtClean="0"/>
              <a:pPr/>
              <a:t>29/03/2015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449CAC-F6ED-4F96-8387-4225FC8357B4}" type="slidenum">
              <a:rPr lang="en-GB" smtClean="0"/>
              <a:pPr/>
              <a:t>‹#›</a:t>
            </a:fld>
            <a:endParaRPr lang="en-GB"/>
          </a:p>
        </p:txBody>
      </p:sp>
    </p:spTree>
    <p:extLst>
      <p:ext uri="{BB962C8B-B14F-4D97-AF65-F5344CB8AC3E}">
        <p14:creationId xmlns:p14="http://schemas.microsoft.com/office/powerpoint/2010/main" xmlns="" val="42013059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hyperlink" Target="//upload.wikimedia.org/wikipedia/en/b/b5/Rapids.jpg" TargetMode="External"/><Relationship Id="rId2" Type="http://schemas.openxmlformats.org/officeDocument/2006/relationships/image" Target="../media/image7.jpeg"/><Relationship Id="rId1" Type="http://schemas.openxmlformats.org/officeDocument/2006/relationships/slideLayout" Target="../slideLayouts/slideLayout6.xml"/><Relationship Id="rId4" Type="http://schemas.openxmlformats.org/officeDocument/2006/relationships/image" Target="../media/image8.jpeg"/></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2.png"/><Relationship Id="rId5" Type="http://schemas.openxmlformats.org/officeDocument/2006/relationships/image" Target="../media/image11.wmf"/><Relationship Id="rId4" Type="http://schemas.openxmlformats.org/officeDocument/2006/relationships/oleObject" Target="../embeddings/oleObject2.bin"/></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upload.wikimedia.org/wikipedia/en/b/b5/Rapids.jpg" TargetMode="Externa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D.bailey@aston.ac.uk"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5536" y="980728"/>
            <a:ext cx="8280920" cy="2664296"/>
          </a:xfrm>
        </p:spPr>
        <p:txBody>
          <a:bodyPr>
            <a:noAutofit/>
          </a:bodyPr>
          <a:lstStyle/>
          <a:p>
            <a:r>
              <a:rPr lang="en-GB" sz="3600" b="1" dirty="0" smtClean="0"/>
              <a:t>Regions’ Return? “Place Based” Policy Approaches and the UK Government’s Localism Agenda</a:t>
            </a:r>
            <a:r>
              <a:rPr lang="en-GB" sz="3600" dirty="0"/>
              <a:t/>
            </a:r>
            <a:br>
              <a:rPr lang="en-GB" sz="3600" dirty="0"/>
            </a:br>
            <a:r>
              <a:rPr lang="en-GB" sz="3600" dirty="0" smtClean="0"/>
              <a:t/>
            </a:r>
            <a:br>
              <a:rPr lang="en-GB" sz="3600" dirty="0" smtClean="0"/>
            </a:br>
            <a:r>
              <a:rPr lang="en-GB" sz="3600" i="1" dirty="0" smtClean="0"/>
              <a:t>URESG Seminar, Edinburgh, Jan 2015</a:t>
            </a:r>
            <a:endParaRPr lang="en-GB" sz="3200" i="1" dirty="0"/>
          </a:p>
        </p:txBody>
      </p:sp>
      <p:sp>
        <p:nvSpPr>
          <p:cNvPr id="3" name="Subtitle 2"/>
          <p:cNvSpPr>
            <a:spLocks noGrp="1"/>
          </p:cNvSpPr>
          <p:nvPr>
            <p:ph type="subTitle" idx="1"/>
          </p:nvPr>
        </p:nvSpPr>
        <p:spPr>
          <a:xfrm>
            <a:off x="1335596" y="4077072"/>
            <a:ext cx="6400800" cy="1752600"/>
          </a:xfrm>
        </p:spPr>
        <p:txBody>
          <a:bodyPr>
            <a:normAutofit/>
          </a:bodyPr>
          <a:lstStyle/>
          <a:p>
            <a:r>
              <a:rPr lang="en-GB" sz="2800" b="1" dirty="0" smtClean="0"/>
              <a:t>David Bailey (Aston) </a:t>
            </a:r>
          </a:p>
          <a:p>
            <a:r>
              <a:rPr lang="en-GB" sz="2800" b="1" dirty="0" smtClean="0"/>
              <a:t>and Paul </a:t>
            </a:r>
            <a:r>
              <a:rPr lang="en-GB" sz="2800" b="1" dirty="0" err="1" smtClean="0"/>
              <a:t>Hildreth</a:t>
            </a:r>
            <a:r>
              <a:rPr lang="en-GB" sz="2800" b="1" dirty="0" smtClean="0"/>
              <a:t> (Salford) </a:t>
            </a:r>
          </a:p>
          <a:p>
            <a:endParaRPr lang="en-GB" sz="2800" dirty="0"/>
          </a:p>
        </p:txBody>
      </p:sp>
      <p:cxnSp>
        <p:nvCxnSpPr>
          <p:cNvPr id="5" name="Straight Connector 4"/>
          <p:cNvCxnSpPr/>
          <p:nvPr/>
        </p:nvCxnSpPr>
        <p:spPr>
          <a:xfrm>
            <a:off x="1187624" y="2636912"/>
            <a:ext cx="6552728"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83568" y="6102588"/>
            <a:ext cx="6696744" cy="369332"/>
          </a:xfrm>
          <a:prstGeom prst="rect">
            <a:avLst/>
          </a:prstGeom>
          <a:noFill/>
        </p:spPr>
        <p:txBody>
          <a:bodyPr wrap="square" rtlCol="0">
            <a:spAutoFit/>
          </a:bodyPr>
          <a:lstStyle/>
          <a:p>
            <a:r>
              <a:rPr lang="en-GB" dirty="0" smtClean="0"/>
              <a:t>* </a:t>
            </a:r>
            <a:r>
              <a:rPr lang="en-GB" sz="1600" dirty="0" smtClean="0"/>
              <a:t>Note: Based on Bailey, </a:t>
            </a:r>
            <a:r>
              <a:rPr lang="en-GB" sz="1600" dirty="0" err="1" smtClean="0"/>
              <a:t>Hildreth</a:t>
            </a:r>
            <a:r>
              <a:rPr lang="en-GB" sz="1600" dirty="0" smtClean="0"/>
              <a:t> and De </a:t>
            </a:r>
            <a:r>
              <a:rPr lang="en-GB" sz="1600" dirty="0" err="1" smtClean="0"/>
              <a:t>Propris</a:t>
            </a:r>
            <a:r>
              <a:rPr lang="en-GB" sz="1600" dirty="0" smtClean="0"/>
              <a:t>, 2015 forthcoming</a:t>
            </a:r>
            <a:endParaRPr lang="en-GB" sz="1600" dirty="0"/>
          </a:p>
        </p:txBody>
      </p:sp>
      <p:pic>
        <p:nvPicPr>
          <p:cNvPr id="6" name="Picture 2" descr="http://www1.aston.ac.uk/EasySiteWeb/EasySite/StyleData/13-Home/Images/header-logo.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804025" y="5876925"/>
            <a:ext cx="1809750" cy="628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56017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Today…</a:t>
            </a:r>
            <a:endParaRPr lang="en-GB" dirty="0"/>
          </a:p>
        </p:txBody>
      </p:sp>
      <p:sp>
        <p:nvSpPr>
          <p:cNvPr id="3" name="Content Placeholder 2"/>
          <p:cNvSpPr>
            <a:spLocks noGrp="1"/>
          </p:cNvSpPr>
          <p:nvPr>
            <p:ph idx="1"/>
          </p:nvPr>
        </p:nvSpPr>
        <p:spPr/>
        <p:txBody>
          <a:bodyPr>
            <a:normAutofit/>
          </a:bodyPr>
          <a:lstStyle/>
          <a:p>
            <a:r>
              <a:rPr lang="en-GB" dirty="0" smtClean="0"/>
              <a:t>Touch on differences of space blind v place based approaches </a:t>
            </a:r>
            <a:r>
              <a:rPr lang="en-GB" dirty="0" smtClean="0">
                <a:sym typeface="Wingdings" pitchFamily="2" charset="2"/>
              </a:rPr>
              <a:t> w</a:t>
            </a:r>
            <a:r>
              <a:rPr lang="en-GB" dirty="0" smtClean="0"/>
              <a:t>hat does this mean for industrial policy/regional development policy?</a:t>
            </a:r>
          </a:p>
          <a:p>
            <a:r>
              <a:rPr lang="en-GB" dirty="0" smtClean="0"/>
              <a:t>Identify limits / tensions in economics behind current government approaches (in England)</a:t>
            </a:r>
          </a:p>
          <a:p>
            <a:r>
              <a:rPr lang="en-GB" dirty="0" smtClean="0"/>
              <a:t>Ask what a genuine place based </a:t>
            </a:r>
            <a:r>
              <a:rPr lang="en-GB" dirty="0" err="1" smtClean="0"/>
              <a:t>appraoch</a:t>
            </a:r>
            <a:r>
              <a:rPr lang="en-GB" dirty="0" smtClean="0"/>
              <a:t> might mean for England </a:t>
            </a:r>
            <a:r>
              <a:rPr lang="en-GB" dirty="0" smtClean="0">
                <a:sym typeface="Wingdings" pitchFamily="2" charset="2"/>
              </a:rPr>
              <a:t> ‘missing space?’</a:t>
            </a:r>
          </a:p>
          <a:p>
            <a:r>
              <a:rPr lang="en-GB" dirty="0" smtClean="0">
                <a:sym typeface="Wingdings" pitchFamily="2" charset="2"/>
              </a:rPr>
              <a:t>Where next?</a:t>
            </a:r>
            <a:endParaRPr lang="en-GB" dirty="0" smtClean="0"/>
          </a:p>
          <a:p>
            <a:endParaRPr lang="en-GB" dirty="0" smtClean="0"/>
          </a:p>
          <a:p>
            <a:endParaRPr lang="en-GB" dirty="0"/>
          </a:p>
        </p:txBody>
      </p:sp>
      <p:pic>
        <p:nvPicPr>
          <p:cNvPr id="4" name="Picture 2" descr="http://www1.aston.ac.uk/EasySiteWeb/EasySite/StyleData/13-Home/Images/header-logo.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804025" y="5876925"/>
            <a:ext cx="1809750" cy="628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1318648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20688"/>
            <a:ext cx="8229600" cy="5505475"/>
          </a:xfrm>
        </p:spPr>
        <p:txBody>
          <a:bodyPr/>
          <a:lstStyle/>
          <a:p>
            <a:r>
              <a:rPr lang="en-GB" dirty="0" smtClean="0">
                <a:latin typeface="Calibri" panose="020F0502020204030204" pitchFamily="34" charset="0"/>
              </a:rPr>
              <a:t>2013 issue of the </a:t>
            </a:r>
            <a:r>
              <a:rPr lang="en-GB" i="1" dirty="0" smtClean="0">
                <a:latin typeface="Calibri" panose="020F0502020204030204" pitchFamily="34" charset="0"/>
              </a:rPr>
              <a:t>Cambridge Journal of Regions, Economy and Society </a:t>
            </a:r>
            <a:r>
              <a:rPr lang="en-GB" dirty="0" smtClean="0">
                <a:latin typeface="Calibri" panose="020F0502020204030204" pitchFamily="34" charset="0"/>
              </a:rPr>
              <a:t>edited by Harry </a:t>
            </a:r>
            <a:r>
              <a:rPr lang="en-GB" dirty="0" err="1" smtClean="0">
                <a:latin typeface="Calibri" panose="020F0502020204030204" pitchFamily="34" charset="0"/>
              </a:rPr>
              <a:t>Geretsen</a:t>
            </a:r>
            <a:r>
              <a:rPr lang="en-GB" dirty="0" smtClean="0">
                <a:latin typeface="Calibri" panose="020F0502020204030204" pitchFamily="34" charset="0"/>
              </a:rPr>
              <a:t>, Philip McCann, Ron Martin and Peter Tyler on ‘</a:t>
            </a:r>
            <a:r>
              <a:rPr lang="en-GB" dirty="0" smtClean="0">
                <a:solidFill>
                  <a:srgbClr val="FF0000"/>
                </a:solidFill>
                <a:latin typeface="Calibri" panose="020F0502020204030204" pitchFamily="34" charset="0"/>
              </a:rPr>
              <a:t>The Future of Regional Policy</a:t>
            </a:r>
            <a:r>
              <a:rPr lang="en-GB" dirty="0" smtClean="0">
                <a:latin typeface="Calibri" panose="020F0502020204030204" pitchFamily="34" charset="0"/>
              </a:rPr>
              <a:t>’</a:t>
            </a:r>
          </a:p>
          <a:p>
            <a:pPr>
              <a:spcAft>
                <a:spcPts val="0"/>
              </a:spcAft>
            </a:pPr>
            <a:r>
              <a:rPr lang="en-GB" dirty="0" smtClean="0">
                <a:latin typeface="Calibri" panose="020F0502020204030204" pitchFamily="34" charset="0"/>
              </a:rPr>
              <a:t>Chapter in 2015 Volume Bailey et al, </a:t>
            </a:r>
            <a:r>
              <a:rPr lang="en-GB" dirty="0" err="1" smtClean="0">
                <a:latin typeface="Calibri" panose="020F0502020204030204" pitchFamily="34" charset="0"/>
              </a:rPr>
              <a:t>ed.s</a:t>
            </a:r>
            <a:r>
              <a:rPr lang="en-GB" dirty="0" smtClean="0">
                <a:latin typeface="Calibri" panose="020F0502020204030204" pitchFamily="34" charset="0"/>
              </a:rPr>
              <a:t>, </a:t>
            </a:r>
            <a:r>
              <a:rPr lang="en-GB" i="1" dirty="0" smtClean="0">
                <a:latin typeface="Calibri" panose="020F0502020204030204" pitchFamily="34" charset="0"/>
                <a:ea typeface="Times New Roman"/>
                <a:cs typeface="Tahoma"/>
              </a:rPr>
              <a:t>New </a:t>
            </a:r>
            <a:r>
              <a:rPr lang="en-GB" i="1" dirty="0">
                <a:latin typeface="Calibri" panose="020F0502020204030204" pitchFamily="34" charset="0"/>
                <a:ea typeface="Times New Roman"/>
                <a:cs typeface="Tahoma"/>
              </a:rPr>
              <a:t>Perspectives on Industrial Policy for a Modern Britain.</a:t>
            </a:r>
            <a:r>
              <a:rPr lang="en-GB" i="1" dirty="0">
                <a:latin typeface="Calibri" panose="020F0502020204030204" pitchFamily="34" charset="0"/>
                <a:ea typeface="Times New Roman"/>
                <a:cs typeface="Arial"/>
              </a:rPr>
              <a:t> </a:t>
            </a:r>
            <a:r>
              <a:rPr lang="en-GB" dirty="0">
                <a:latin typeface="Calibri" panose="020F0502020204030204" pitchFamily="34" charset="0"/>
                <a:ea typeface="Times New Roman"/>
                <a:cs typeface="Arial"/>
              </a:rPr>
              <a:t>Oxford: OUP. Forthcoming 2015.</a:t>
            </a:r>
            <a:endParaRPr lang="en-GB" dirty="0">
              <a:latin typeface="Calibri" panose="020F0502020204030204" pitchFamily="34" charset="0"/>
              <a:ea typeface="Times New Roman"/>
              <a:cs typeface="Times New Roman"/>
            </a:endParaRPr>
          </a:p>
          <a:p>
            <a:endParaRPr lang="en-GB" dirty="0" smtClean="0"/>
          </a:p>
          <a:p>
            <a:pPr marL="0" indent="0">
              <a:buNone/>
            </a:pPr>
            <a:endParaRPr lang="en-GB" dirty="0"/>
          </a:p>
        </p:txBody>
      </p:sp>
      <p:pic>
        <p:nvPicPr>
          <p:cNvPr id="4" name="Picture 2" descr="http://www1.aston.ac.uk/EasySiteWeb/EasySite/StyleData/13-Home/Images/header-logo.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804025" y="5876925"/>
            <a:ext cx="1809750" cy="628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7169941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1143000"/>
          </a:xfrm>
        </p:spPr>
        <p:txBody>
          <a:bodyPr>
            <a:normAutofit/>
          </a:bodyPr>
          <a:lstStyle/>
          <a:p>
            <a:r>
              <a:rPr lang="en-GB" sz="2800" dirty="0" smtClean="0"/>
              <a:t>England: From ‘Regions’ to ‘LEPs’</a:t>
            </a:r>
            <a:endParaRPr lang="en-GB" sz="2800" dirty="0"/>
          </a:p>
        </p:txBody>
      </p:sp>
      <p:graphicFrame>
        <p:nvGraphicFramePr>
          <p:cNvPr id="3" name="Object 2"/>
          <p:cNvGraphicFramePr>
            <a:graphicFrameLocks noChangeAspect="1"/>
          </p:cNvGraphicFramePr>
          <p:nvPr>
            <p:extLst>
              <p:ext uri="{D42A27DB-BD31-4B8C-83A1-F6EECF244321}">
                <p14:modId xmlns:p14="http://schemas.microsoft.com/office/powerpoint/2010/main" xmlns="" val="3776663737"/>
              </p:ext>
            </p:extLst>
          </p:nvPr>
        </p:nvGraphicFramePr>
        <p:xfrm>
          <a:off x="4716016" y="959662"/>
          <a:ext cx="4104456" cy="5792397"/>
        </p:xfrm>
        <a:graphic>
          <a:graphicData uri="http://schemas.openxmlformats.org/presentationml/2006/ole">
            <p:oleObj spid="_x0000_s12298" name="Acrobat Document" r:id="rId3" imgW="7565400" imgH="10680480" progId="AcroExch.Document.7">
              <p:embed/>
            </p:oleObj>
          </a:graphicData>
        </a:graphic>
      </p:graphicFrame>
      <p:pic>
        <p:nvPicPr>
          <p:cNvPr id="4" name="Picture 8" descr="Regional Bodies in England and Wales"/>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67544" y="2276872"/>
            <a:ext cx="3600399" cy="43269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TextBox 4"/>
          <p:cNvSpPr txBox="1"/>
          <p:nvPr/>
        </p:nvSpPr>
        <p:spPr>
          <a:xfrm>
            <a:off x="827584" y="1844824"/>
            <a:ext cx="1440159" cy="400110"/>
          </a:xfrm>
          <a:prstGeom prst="rect">
            <a:avLst/>
          </a:prstGeom>
          <a:noFill/>
        </p:spPr>
        <p:txBody>
          <a:bodyPr wrap="square" rtlCol="0">
            <a:spAutoFit/>
          </a:bodyPr>
          <a:lstStyle/>
          <a:p>
            <a:r>
              <a:rPr lang="en-GB" sz="2000" b="1" dirty="0" smtClean="0">
                <a:solidFill>
                  <a:srgbClr val="FF0000"/>
                </a:solidFill>
              </a:rPr>
              <a:t>From……</a:t>
            </a:r>
            <a:r>
              <a:rPr lang="en-GB" b="1" dirty="0" smtClean="0">
                <a:solidFill>
                  <a:srgbClr val="FF0000"/>
                </a:solidFill>
              </a:rPr>
              <a:t> </a:t>
            </a:r>
            <a:endParaRPr lang="en-GB" b="1" dirty="0">
              <a:solidFill>
                <a:srgbClr val="FF0000"/>
              </a:solidFill>
            </a:endParaRPr>
          </a:p>
        </p:txBody>
      </p:sp>
      <p:sp>
        <p:nvSpPr>
          <p:cNvPr id="6" name="TextBox 5"/>
          <p:cNvSpPr txBox="1"/>
          <p:nvPr/>
        </p:nvSpPr>
        <p:spPr>
          <a:xfrm>
            <a:off x="3851920" y="1628800"/>
            <a:ext cx="864096" cy="369332"/>
          </a:xfrm>
          <a:prstGeom prst="rect">
            <a:avLst/>
          </a:prstGeom>
          <a:noFill/>
        </p:spPr>
        <p:txBody>
          <a:bodyPr wrap="square" rtlCol="0">
            <a:spAutoFit/>
          </a:bodyPr>
          <a:lstStyle/>
          <a:p>
            <a:r>
              <a:rPr lang="en-GB" b="1" dirty="0" smtClean="0">
                <a:solidFill>
                  <a:srgbClr val="FF0000"/>
                </a:solidFill>
              </a:rPr>
              <a:t>To…..</a:t>
            </a:r>
            <a:endParaRPr lang="en-GB" b="1" dirty="0">
              <a:solidFill>
                <a:srgbClr val="FF0000"/>
              </a:solidFill>
            </a:endParaRPr>
          </a:p>
        </p:txBody>
      </p:sp>
      <p:cxnSp>
        <p:nvCxnSpPr>
          <p:cNvPr id="8" name="Straight Connector 7"/>
          <p:cNvCxnSpPr/>
          <p:nvPr/>
        </p:nvCxnSpPr>
        <p:spPr>
          <a:xfrm>
            <a:off x="2915816" y="908720"/>
            <a:ext cx="3168352"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9607519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ChangeArrowheads="1"/>
          </p:cNvSpPr>
          <p:nvPr>
            <p:ph type="title"/>
          </p:nvPr>
        </p:nvSpPr>
        <p:spPr>
          <a:xfrm>
            <a:off x="323850" y="333375"/>
            <a:ext cx="8351838" cy="863600"/>
          </a:xfrm>
        </p:spPr>
        <p:txBody>
          <a:bodyPr/>
          <a:lstStyle/>
          <a:p>
            <a:r>
              <a:rPr lang="en-GB" sz="2800" dirty="0" smtClean="0">
                <a:latin typeface="+mn-lt"/>
              </a:rPr>
              <a:t>Changing Frameworks</a:t>
            </a:r>
            <a:endParaRPr lang="en-GB" sz="2800" dirty="0">
              <a:latin typeface="+mn-lt"/>
            </a:endParaRPr>
          </a:p>
        </p:txBody>
      </p:sp>
      <p:sp>
        <p:nvSpPr>
          <p:cNvPr id="201731" name="Text Box 3"/>
          <p:cNvSpPr txBox="1">
            <a:spLocks noChangeArrowheads="1"/>
          </p:cNvSpPr>
          <p:nvPr/>
        </p:nvSpPr>
        <p:spPr bwMode="auto">
          <a:xfrm>
            <a:off x="262759" y="1916113"/>
            <a:ext cx="1789880" cy="461665"/>
          </a:xfrm>
          <a:prstGeom prst="rect">
            <a:avLst/>
          </a:prstGeom>
          <a:solidFill>
            <a:srgbClr val="FFCCFF"/>
          </a:solidFill>
          <a:ln w="9525">
            <a:solidFill>
              <a:srgbClr val="FF66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eaLnBrk="0" hangingPunct="0">
              <a:spcBef>
                <a:spcPct val="50000"/>
              </a:spcBef>
            </a:pPr>
            <a:r>
              <a:rPr lang="en-GB" sz="2400" dirty="0" smtClean="0">
                <a:solidFill>
                  <a:prstClr val="black"/>
                </a:solidFill>
                <a:ea typeface="ヒラギノ角ゴ Pro W3" charset="-128"/>
              </a:rPr>
              <a:t>Labour </a:t>
            </a:r>
            <a:r>
              <a:rPr lang="en-GB" sz="2400" dirty="0" err="1" smtClean="0">
                <a:solidFill>
                  <a:prstClr val="black"/>
                </a:solidFill>
                <a:ea typeface="ヒラギノ角ゴ Pro W3" charset="-128"/>
              </a:rPr>
              <a:t>Govt</a:t>
            </a:r>
            <a:endParaRPr lang="en-GB" sz="2400" dirty="0">
              <a:solidFill>
                <a:prstClr val="black"/>
              </a:solidFill>
              <a:ea typeface="ヒラギノ角ゴ Pro W3" charset="-128"/>
            </a:endParaRPr>
          </a:p>
        </p:txBody>
      </p:sp>
      <p:sp>
        <p:nvSpPr>
          <p:cNvPr id="201732" name="Text Box 4"/>
          <p:cNvSpPr txBox="1">
            <a:spLocks noChangeArrowheads="1"/>
          </p:cNvSpPr>
          <p:nvPr/>
        </p:nvSpPr>
        <p:spPr bwMode="auto">
          <a:xfrm>
            <a:off x="6659563" y="1916113"/>
            <a:ext cx="2233612" cy="461665"/>
          </a:xfrm>
          <a:prstGeom prst="rect">
            <a:avLst/>
          </a:prstGeom>
          <a:solidFill>
            <a:srgbClr val="CCECFF"/>
          </a:solidFill>
          <a:ln w="9525">
            <a:solidFill>
              <a:srgbClr val="FF66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0" hangingPunct="0">
              <a:spcBef>
                <a:spcPct val="50000"/>
              </a:spcBef>
            </a:pPr>
            <a:r>
              <a:rPr lang="en-GB" sz="2400" dirty="0" smtClean="0">
                <a:solidFill>
                  <a:prstClr val="black"/>
                </a:solidFill>
                <a:ea typeface="ヒラギノ角ゴ Pro W3" charset="-128"/>
              </a:rPr>
              <a:t>Coalition </a:t>
            </a:r>
            <a:r>
              <a:rPr lang="en-GB" sz="2400" dirty="0" err="1" smtClean="0">
                <a:solidFill>
                  <a:prstClr val="black"/>
                </a:solidFill>
                <a:ea typeface="ヒラギノ角ゴ Pro W3" charset="-128"/>
              </a:rPr>
              <a:t>Govt</a:t>
            </a:r>
            <a:endParaRPr lang="en-GB" sz="2400" dirty="0">
              <a:solidFill>
                <a:prstClr val="black"/>
              </a:solidFill>
              <a:ea typeface="ヒラギノ角ゴ Pro W3" charset="-128"/>
            </a:endParaRPr>
          </a:p>
        </p:txBody>
      </p:sp>
      <p:sp>
        <p:nvSpPr>
          <p:cNvPr id="201733" name="Text Box 5"/>
          <p:cNvSpPr txBox="1">
            <a:spLocks noChangeArrowheads="1"/>
          </p:cNvSpPr>
          <p:nvPr/>
        </p:nvSpPr>
        <p:spPr bwMode="auto">
          <a:xfrm>
            <a:off x="468313" y="2708275"/>
            <a:ext cx="1727200" cy="466725"/>
          </a:xfrm>
          <a:prstGeom prst="rect">
            <a:avLst/>
          </a:prstGeom>
          <a:solidFill>
            <a:srgbClr val="FFFFCC"/>
          </a:solidFill>
          <a:ln w="9525">
            <a:solidFill>
              <a:srgbClr val="FF66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0" hangingPunct="0">
              <a:spcBef>
                <a:spcPct val="50000"/>
              </a:spcBef>
              <a:buClr>
                <a:srgbClr val="CC0000"/>
              </a:buClr>
              <a:buFont typeface="Wingdings" pitchFamily="2" charset="2"/>
              <a:buChar char="ü"/>
            </a:pPr>
            <a:r>
              <a:rPr lang="en-GB" sz="2400" dirty="0">
                <a:solidFill>
                  <a:prstClr val="black"/>
                </a:solidFill>
                <a:ea typeface="ヒラギノ角ゴ Pro W3" charset="-128"/>
              </a:rPr>
              <a:t> Region*</a:t>
            </a:r>
          </a:p>
        </p:txBody>
      </p:sp>
      <p:sp>
        <p:nvSpPr>
          <p:cNvPr id="201734" name="Text Box 6"/>
          <p:cNvSpPr txBox="1">
            <a:spLocks noChangeArrowheads="1"/>
          </p:cNvSpPr>
          <p:nvPr/>
        </p:nvSpPr>
        <p:spPr bwMode="auto">
          <a:xfrm>
            <a:off x="6659563" y="2708275"/>
            <a:ext cx="2016125" cy="466725"/>
          </a:xfrm>
          <a:prstGeom prst="rect">
            <a:avLst/>
          </a:prstGeom>
          <a:solidFill>
            <a:srgbClr val="FFFFCC"/>
          </a:solidFill>
          <a:ln w="9525">
            <a:solidFill>
              <a:srgbClr val="FF66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0" hangingPunct="0">
              <a:spcBef>
                <a:spcPct val="50000"/>
              </a:spcBef>
              <a:buFont typeface="Wingdings" pitchFamily="2" charset="2"/>
              <a:buNone/>
            </a:pPr>
            <a:r>
              <a:rPr lang="en-GB" sz="2400" dirty="0">
                <a:solidFill>
                  <a:prstClr val="black"/>
                </a:solidFill>
                <a:ea typeface="ヒラギノ角ゴ Pro W3" charset="-128"/>
              </a:rPr>
              <a:t>Region</a:t>
            </a:r>
          </a:p>
        </p:txBody>
      </p:sp>
      <p:sp>
        <p:nvSpPr>
          <p:cNvPr id="201735" name="Text Box 7"/>
          <p:cNvSpPr txBox="1">
            <a:spLocks noChangeArrowheads="1"/>
          </p:cNvSpPr>
          <p:nvPr/>
        </p:nvSpPr>
        <p:spPr bwMode="auto">
          <a:xfrm>
            <a:off x="179388" y="3327400"/>
            <a:ext cx="2016125" cy="1200329"/>
          </a:xfrm>
          <a:prstGeom prst="rect">
            <a:avLst/>
          </a:prstGeom>
          <a:solidFill>
            <a:srgbClr val="FFFFCC"/>
          </a:solidFill>
          <a:ln w="9525">
            <a:solidFill>
              <a:srgbClr val="FF66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eaLnBrk="0" hangingPunct="0">
              <a:spcBef>
                <a:spcPct val="50000"/>
              </a:spcBef>
              <a:buClr>
                <a:srgbClr val="CC0000"/>
              </a:buClr>
              <a:buFont typeface="Wingdings" pitchFamily="2" charset="2"/>
              <a:buChar char="ü"/>
            </a:pPr>
            <a:r>
              <a:rPr lang="en-GB" sz="2400" dirty="0">
                <a:solidFill>
                  <a:prstClr val="black"/>
                </a:solidFill>
                <a:ea typeface="ヒラギノ角ゴ Pro W3" charset="-128"/>
              </a:rPr>
              <a:t> </a:t>
            </a:r>
            <a:r>
              <a:rPr lang="en-GB" sz="2400" dirty="0" smtClean="0">
                <a:solidFill>
                  <a:prstClr val="black"/>
                </a:solidFill>
                <a:ea typeface="ヒラギノ角ゴ Pro W3" charset="-128"/>
              </a:rPr>
              <a:t>Sub-region/City-Region</a:t>
            </a:r>
            <a:endParaRPr lang="en-GB" sz="2400" dirty="0">
              <a:solidFill>
                <a:prstClr val="black"/>
              </a:solidFill>
              <a:ea typeface="ヒラギノ角ゴ Pro W3" charset="-128"/>
            </a:endParaRPr>
          </a:p>
        </p:txBody>
      </p:sp>
      <p:sp>
        <p:nvSpPr>
          <p:cNvPr id="201736" name="Text Box 8"/>
          <p:cNvSpPr txBox="1">
            <a:spLocks noChangeArrowheads="1"/>
          </p:cNvSpPr>
          <p:nvPr/>
        </p:nvSpPr>
        <p:spPr bwMode="auto">
          <a:xfrm>
            <a:off x="6588125" y="3573463"/>
            <a:ext cx="2160588" cy="466725"/>
          </a:xfrm>
          <a:prstGeom prst="rect">
            <a:avLst/>
          </a:prstGeom>
          <a:solidFill>
            <a:srgbClr val="FFFFCC"/>
          </a:solidFill>
          <a:ln w="9525">
            <a:solidFill>
              <a:srgbClr val="FF66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0" hangingPunct="0">
              <a:spcBef>
                <a:spcPct val="50000"/>
              </a:spcBef>
              <a:buClr>
                <a:srgbClr val="CC0000"/>
              </a:buClr>
              <a:buFont typeface="Wingdings" pitchFamily="2" charset="2"/>
              <a:buChar char="ü"/>
            </a:pPr>
            <a:r>
              <a:rPr lang="en-GB" sz="2400" dirty="0" smtClean="0">
                <a:solidFill>
                  <a:prstClr val="black"/>
                </a:solidFill>
                <a:ea typeface="ヒラギノ角ゴ Pro W3" charset="-128"/>
              </a:rPr>
              <a:t>LEP*</a:t>
            </a:r>
            <a:endParaRPr lang="en-GB" sz="2400" dirty="0">
              <a:solidFill>
                <a:prstClr val="black"/>
              </a:solidFill>
              <a:ea typeface="ヒラギノ角ゴ Pro W3" charset="-128"/>
            </a:endParaRPr>
          </a:p>
        </p:txBody>
      </p:sp>
      <p:sp>
        <p:nvSpPr>
          <p:cNvPr id="201737" name="Text Box 9"/>
          <p:cNvSpPr txBox="1">
            <a:spLocks noChangeArrowheads="1"/>
          </p:cNvSpPr>
          <p:nvPr/>
        </p:nvSpPr>
        <p:spPr bwMode="auto">
          <a:xfrm>
            <a:off x="6516688" y="4437063"/>
            <a:ext cx="2089150" cy="831850"/>
          </a:xfrm>
          <a:prstGeom prst="rect">
            <a:avLst/>
          </a:prstGeom>
          <a:solidFill>
            <a:srgbClr val="FFFFCC"/>
          </a:solidFill>
          <a:ln w="9525">
            <a:solidFill>
              <a:srgbClr val="FF66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0" hangingPunct="0">
              <a:spcBef>
                <a:spcPct val="50000"/>
              </a:spcBef>
              <a:buClr>
                <a:srgbClr val="CC0000"/>
              </a:buClr>
              <a:buFont typeface="Wingdings" pitchFamily="2" charset="2"/>
              <a:buChar char="ü"/>
            </a:pPr>
            <a:r>
              <a:rPr lang="en-GB" sz="2400" dirty="0">
                <a:solidFill>
                  <a:prstClr val="black"/>
                </a:solidFill>
                <a:ea typeface="ヒラギノ角ゴ Pro W3" charset="-128"/>
              </a:rPr>
              <a:t> Local </a:t>
            </a:r>
            <a:r>
              <a:rPr lang="en-GB" sz="2400" dirty="0" smtClean="0">
                <a:solidFill>
                  <a:prstClr val="black"/>
                </a:solidFill>
                <a:ea typeface="ヒラギノ角ゴ Pro W3" charset="-128"/>
              </a:rPr>
              <a:t>Authority</a:t>
            </a:r>
            <a:endParaRPr lang="en-GB" sz="2400" dirty="0">
              <a:solidFill>
                <a:prstClr val="black"/>
              </a:solidFill>
              <a:ea typeface="ヒラギノ角ゴ Pro W3" charset="-128"/>
            </a:endParaRPr>
          </a:p>
        </p:txBody>
      </p:sp>
      <p:sp>
        <p:nvSpPr>
          <p:cNvPr id="201738" name="Text Box 10"/>
          <p:cNvSpPr txBox="1">
            <a:spLocks noChangeArrowheads="1"/>
          </p:cNvSpPr>
          <p:nvPr/>
        </p:nvSpPr>
        <p:spPr bwMode="auto">
          <a:xfrm>
            <a:off x="395288" y="4581525"/>
            <a:ext cx="1800225" cy="831850"/>
          </a:xfrm>
          <a:prstGeom prst="rect">
            <a:avLst/>
          </a:prstGeom>
          <a:solidFill>
            <a:srgbClr val="FFFFCC"/>
          </a:solidFill>
          <a:ln w="9525">
            <a:solidFill>
              <a:srgbClr val="FF66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0" hangingPunct="0">
              <a:spcBef>
                <a:spcPct val="50000"/>
              </a:spcBef>
              <a:buClr>
                <a:srgbClr val="CC0000"/>
              </a:buClr>
              <a:buFont typeface="Wingdings" pitchFamily="2" charset="2"/>
              <a:buChar char="ü"/>
            </a:pPr>
            <a:r>
              <a:rPr lang="en-GB" sz="2400" dirty="0">
                <a:solidFill>
                  <a:prstClr val="black"/>
                </a:solidFill>
                <a:ea typeface="ヒラギノ角ゴ Pro W3" charset="-128"/>
              </a:rPr>
              <a:t> Local Authority</a:t>
            </a:r>
          </a:p>
        </p:txBody>
      </p:sp>
      <p:sp>
        <p:nvSpPr>
          <p:cNvPr id="201739" name="Text Box 11"/>
          <p:cNvSpPr txBox="1">
            <a:spLocks noChangeArrowheads="1"/>
          </p:cNvSpPr>
          <p:nvPr/>
        </p:nvSpPr>
        <p:spPr bwMode="auto">
          <a:xfrm>
            <a:off x="179387" y="5478463"/>
            <a:ext cx="2808287" cy="831850"/>
          </a:xfrm>
          <a:prstGeom prst="rect">
            <a:avLst/>
          </a:prstGeom>
          <a:solidFill>
            <a:srgbClr val="FFFFCC"/>
          </a:solidFill>
          <a:ln w="9525">
            <a:solidFill>
              <a:srgbClr val="FF66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0" hangingPunct="0">
              <a:spcBef>
                <a:spcPct val="50000"/>
              </a:spcBef>
              <a:buClr>
                <a:srgbClr val="CC0000"/>
              </a:buClr>
              <a:buFont typeface="Wingdings" pitchFamily="2" charset="2"/>
              <a:buChar char="ü"/>
            </a:pPr>
            <a:r>
              <a:rPr lang="en-GB" sz="2400">
                <a:solidFill>
                  <a:prstClr val="black"/>
                </a:solidFill>
                <a:ea typeface="ヒラギノ角ゴ Pro W3" charset="-128"/>
              </a:rPr>
              <a:t> Neighbourhood/  community</a:t>
            </a:r>
          </a:p>
        </p:txBody>
      </p:sp>
      <p:sp>
        <p:nvSpPr>
          <p:cNvPr id="201740" name="Text Box 12"/>
          <p:cNvSpPr txBox="1">
            <a:spLocks noChangeArrowheads="1"/>
          </p:cNvSpPr>
          <p:nvPr/>
        </p:nvSpPr>
        <p:spPr bwMode="auto">
          <a:xfrm>
            <a:off x="6227763" y="5516563"/>
            <a:ext cx="2736850" cy="830997"/>
          </a:xfrm>
          <a:prstGeom prst="rect">
            <a:avLst/>
          </a:prstGeom>
          <a:solidFill>
            <a:srgbClr val="FFFFCC"/>
          </a:solidFill>
          <a:ln w="9525">
            <a:solidFill>
              <a:srgbClr val="FF66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0" hangingPunct="0">
              <a:spcBef>
                <a:spcPct val="50000"/>
              </a:spcBef>
              <a:buClr>
                <a:srgbClr val="CC0000"/>
              </a:buClr>
              <a:buFont typeface="Wingdings" pitchFamily="2" charset="2"/>
              <a:buChar char="ü"/>
            </a:pPr>
            <a:r>
              <a:rPr lang="en-GB" sz="2400" dirty="0">
                <a:solidFill>
                  <a:prstClr val="black"/>
                </a:solidFill>
                <a:ea typeface="ヒラギノ角ゴ Pro W3" charset="-128"/>
              </a:rPr>
              <a:t> Neighbourhood/ community</a:t>
            </a:r>
          </a:p>
        </p:txBody>
      </p:sp>
      <p:sp>
        <p:nvSpPr>
          <p:cNvPr id="201741" name="Text Box 13"/>
          <p:cNvSpPr txBox="1">
            <a:spLocks noChangeArrowheads="1"/>
          </p:cNvSpPr>
          <p:nvPr/>
        </p:nvSpPr>
        <p:spPr bwMode="auto">
          <a:xfrm>
            <a:off x="2700338" y="3141663"/>
            <a:ext cx="324167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0" hangingPunct="0">
              <a:spcBef>
                <a:spcPct val="50000"/>
              </a:spcBef>
            </a:pPr>
            <a:endParaRPr lang="en-GB" sz="2400">
              <a:solidFill>
                <a:prstClr val="black"/>
              </a:solidFill>
              <a:ea typeface="ヒラギノ角ゴ Pro W3" charset="-128"/>
            </a:endParaRPr>
          </a:p>
        </p:txBody>
      </p:sp>
      <p:sp>
        <p:nvSpPr>
          <p:cNvPr id="201742" name="Text Box 14"/>
          <p:cNvSpPr txBox="1">
            <a:spLocks noChangeArrowheads="1"/>
          </p:cNvSpPr>
          <p:nvPr/>
        </p:nvSpPr>
        <p:spPr bwMode="auto">
          <a:xfrm>
            <a:off x="2339975" y="3429000"/>
            <a:ext cx="4033838" cy="650875"/>
          </a:xfrm>
          <a:prstGeom prst="rect">
            <a:avLst/>
          </a:prstGeom>
          <a:solidFill>
            <a:srgbClr val="FFFFCC"/>
          </a:solidFill>
          <a:ln w="9525">
            <a:solidFill>
              <a:srgbClr val="FF66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0" hangingPunct="0">
              <a:spcBef>
                <a:spcPct val="50000"/>
              </a:spcBef>
            </a:pPr>
            <a:r>
              <a:rPr lang="en-GB" b="1" dirty="0">
                <a:solidFill>
                  <a:srgbClr val="CC0000"/>
                </a:solidFill>
                <a:ea typeface="ヒラギノ角ゴ Pro W3" charset="-128"/>
              </a:rPr>
              <a:t>‘How we live and work’ and how the functional economy operates</a:t>
            </a:r>
          </a:p>
        </p:txBody>
      </p:sp>
      <p:sp>
        <p:nvSpPr>
          <p:cNvPr id="201743" name="Text Box 15"/>
          <p:cNvSpPr txBox="1">
            <a:spLocks noChangeArrowheads="1"/>
          </p:cNvSpPr>
          <p:nvPr/>
        </p:nvSpPr>
        <p:spPr bwMode="auto">
          <a:xfrm>
            <a:off x="2843213" y="4581525"/>
            <a:ext cx="3384550" cy="376238"/>
          </a:xfrm>
          <a:prstGeom prst="rect">
            <a:avLst/>
          </a:prstGeom>
          <a:solidFill>
            <a:srgbClr val="FFFFCC"/>
          </a:solidFill>
          <a:ln w="9525">
            <a:solidFill>
              <a:srgbClr val="FF66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0" hangingPunct="0">
              <a:spcBef>
                <a:spcPct val="50000"/>
              </a:spcBef>
            </a:pPr>
            <a:r>
              <a:rPr lang="en-GB" b="1" dirty="0">
                <a:solidFill>
                  <a:srgbClr val="CC0000"/>
                </a:solidFill>
                <a:ea typeface="ヒラギノ角ゴ Pro W3" charset="-128"/>
              </a:rPr>
              <a:t>‘How we are governed’</a:t>
            </a:r>
          </a:p>
        </p:txBody>
      </p:sp>
      <p:sp>
        <p:nvSpPr>
          <p:cNvPr id="201744" name="Text Box 16"/>
          <p:cNvSpPr txBox="1">
            <a:spLocks noChangeArrowheads="1"/>
          </p:cNvSpPr>
          <p:nvPr/>
        </p:nvSpPr>
        <p:spPr bwMode="auto">
          <a:xfrm>
            <a:off x="3276600" y="5589588"/>
            <a:ext cx="2663825" cy="376237"/>
          </a:xfrm>
          <a:prstGeom prst="rect">
            <a:avLst/>
          </a:prstGeom>
          <a:solidFill>
            <a:srgbClr val="FFFFCC"/>
          </a:solidFill>
          <a:ln w="9525">
            <a:solidFill>
              <a:srgbClr val="FF66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0" hangingPunct="0">
              <a:spcBef>
                <a:spcPct val="50000"/>
              </a:spcBef>
            </a:pPr>
            <a:r>
              <a:rPr lang="en-GB" b="1" dirty="0">
                <a:solidFill>
                  <a:srgbClr val="CC0000"/>
                </a:solidFill>
                <a:ea typeface="ヒラギノ角ゴ Pro W3" charset="-128"/>
              </a:rPr>
              <a:t>‘Where we live’</a:t>
            </a:r>
          </a:p>
        </p:txBody>
      </p:sp>
      <p:sp>
        <p:nvSpPr>
          <p:cNvPr id="201745" name="Text Box 17"/>
          <p:cNvSpPr txBox="1">
            <a:spLocks noChangeArrowheads="1"/>
          </p:cNvSpPr>
          <p:nvPr/>
        </p:nvSpPr>
        <p:spPr bwMode="auto">
          <a:xfrm>
            <a:off x="468313" y="6381750"/>
            <a:ext cx="5184775"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0" hangingPunct="0">
              <a:spcBef>
                <a:spcPct val="50000"/>
              </a:spcBef>
            </a:pPr>
            <a:r>
              <a:rPr lang="en-GB" sz="1200">
                <a:solidFill>
                  <a:prstClr val="black"/>
                </a:solidFill>
                <a:latin typeface="Century Gothic" pitchFamily="34" charset="0"/>
                <a:ea typeface="ヒラギノ角ゴ Pro W3" charset="-128"/>
              </a:rPr>
              <a:t>Source: See Hildreth, P (2007) ‘The dynamics of place-shaping</a:t>
            </a:r>
            <a:r>
              <a:rPr lang="en-GB" sz="1400">
                <a:solidFill>
                  <a:prstClr val="black"/>
                </a:solidFill>
                <a:ea typeface="ヒラギノ角ゴ Pro W3" charset="-128"/>
              </a:rPr>
              <a:t>’ </a:t>
            </a:r>
          </a:p>
        </p:txBody>
      </p:sp>
      <p:sp>
        <p:nvSpPr>
          <p:cNvPr id="201746" name="Text Box 18"/>
          <p:cNvSpPr txBox="1">
            <a:spLocks noChangeArrowheads="1"/>
          </p:cNvSpPr>
          <p:nvPr/>
        </p:nvSpPr>
        <p:spPr bwMode="auto">
          <a:xfrm>
            <a:off x="2627313" y="2492375"/>
            <a:ext cx="2663825" cy="711200"/>
          </a:xfrm>
          <a:prstGeom prst="rect">
            <a:avLst/>
          </a:prstGeom>
          <a:solidFill>
            <a:srgbClr val="FFFFCC"/>
          </a:solidFill>
          <a:ln w="9525">
            <a:solidFill>
              <a:srgbClr val="FF66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0" hangingPunct="0">
              <a:spcBef>
                <a:spcPct val="50000"/>
              </a:spcBef>
            </a:pPr>
            <a:r>
              <a:rPr lang="en-GB" sz="2000" dirty="0">
                <a:solidFill>
                  <a:prstClr val="black"/>
                </a:solidFill>
                <a:ea typeface="ヒラギノ角ゴ Pro W3" charset="-128"/>
              </a:rPr>
              <a:t>Regional Planning, </a:t>
            </a:r>
            <a:r>
              <a:rPr lang="en-GB" sz="2000" dirty="0" smtClean="0">
                <a:solidFill>
                  <a:prstClr val="black"/>
                </a:solidFill>
                <a:ea typeface="ヒラギノ角ゴ Pro W3" charset="-128"/>
              </a:rPr>
              <a:t>RDAs, </a:t>
            </a:r>
            <a:r>
              <a:rPr lang="en-GB" sz="2000" dirty="0" err="1" smtClean="0">
                <a:solidFill>
                  <a:prstClr val="black"/>
                </a:solidFill>
                <a:ea typeface="ヒラギノ角ゴ Pro W3" charset="-128"/>
              </a:rPr>
              <a:t>Reg</a:t>
            </a:r>
            <a:r>
              <a:rPr lang="en-GB" sz="2000" dirty="0" smtClean="0">
                <a:solidFill>
                  <a:prstClr val="black"/>
                </a:solidFill>
                <a:ea typeface="ヒラギノ角ゴ Pro W3" charset="-128"/>
              </a:rPr>
              <a:t> </a:t>
            </a:r>
            <a:r>
              <a:rPr lang="en-GB" sz="2000" dirty="0" err="1" smtClean="0">
                <a:solidFill>
                  <a:prstClr val="black"/>
                </a:solidFill>
                <a:ea typeface="ヒラギノ角ゴ Pro W3" charset="-128"/>
              </a:rPr>
              <a:t>Ec</a:t>
            </a:r>
            <a:r>
              <a:rPr lang="en-GB" sz="2000" dirty="0" smtClean="0">
                <a:solidFill>
                  <a:prstClr val="black"/>
                </a:solidFill>
                <a:ea typeface="ヒラギノ角ゴ Pro W3" charset="-128"/>
              </a:rPr>
              <a:t> Strategies</a:t>
            </a:r>
            <a:endParaRPr lang="en-GB" sz="2000" dirty="0">
              <a:solidFill>
                <a:prstClr val="black"/>
              </a:solidFill>
              <a:ea typeface="ヒラギノ角ゴ Pro W3" charset="-128"/>
            </a:endParaRPr>
          </a:p>
        </p:txBody>
      </p:sp>
      <p:sp>
        <p:nvSpPr>
          <p:cNvPr id="201747" name="Line 19"/>
          <p:cNvSpPr>
            <a:spLocks noChangeShapeType="1"/>
          </p:cNvSpPr>
          <p:nvPr/>
        </p:nvSpPr>
        <p:spPr bwMode="auto">
          <a:xfrm flipV="1">
            <a:off x="2124075" y="2852738"/>
            <a:ext cx="503238" cy="71437"/>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a:solidFill>
                <a:prstClr val="black"/>
              </a:solidFill>
            </a:endParaRPr>
          </a:p>
        </p:txBody>
      </p:sp>
      <p:sp>
        <p:nvSpPr>
          <p:cNvPr id="201748" name="Line 20"/>
          <p:cNvSpPr>
            <a:spLocks noChangeShapeType="1"/>
          </p:cNvSpPr>
          <p:nvPr/>
        </p:nvSpPr>
        <p:spPr bwMode="auto">
          <a:xfrm>
            <a:off x="5292725" y="2781300"/>
            <a:ext cx="1366838" cy="142875"/>
          </a:xfrm>
          <a:prstGeom prst="line">
            <a:avLst/>
          </a:prstGeom>
          <a:noFill/>
          <a:ln w="38100">
            <a:solidFill>
              <a:schemeClr val="tx1"/>
            </a:solidFill>
            <a:prstDash val="dashDot"/>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a:solidFill>
                <a:prstClr val="black"/>
              </a:solidFill>
            </a:endParaRPr>
          </a:p>
        </p:txBody>
      </p:sp>
      <p:sp>
        <p:nvSpPr>
          <p:cNvPr id="201749" name="Text Box 21"/>
          <p:cNvSpPr txBox="1">
            <a:spLocks noChangeArrowheads="1"/>
          </p:cNvSpPr>
          <p:nvPr/>
        </p:nvSpPr>
        <p:spPr bwMode="auto">
          <a:xfrm>
            <a:off x="7812088" y="2565400"/>
            <a:ext cx="863600" cy="762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0" hangingPunct="0">
              <a:spcBef>
                <a:spcPct val="50000"/>
              </a:spcBef>
            </a:pPr>
            <a:r>
              <a:rPr lang="en-GB" sz="4400">
                <a:solidFill>
                  <a:srgbClr val="CC0000"/>
                </a:solidFill>
                <a:ea typeface="ヒラギノ角ゴ Pro W3" charset="-128"/>
              </a:rPr>
              <a:t>X</a:t>
            </a:r>
            <a:endParaRPr lang="en-US" sz="4400">
              <a:solidFill>
                <a:srgbClr val="CC0000"/>
              </a:solidFill>
              <a:ea typeface="ヒラギノ角ゴ Pro W3" charset="-128"/>
            </a:endParaRPr>
          </a:p>
        </p:txBody>
      </p:sp>
      <p:sp>
        <p:nvSpPr>
          <p:cNvPr id="201750" name="Text Box 22"/>
          <p:cNvSpPr txBox="1">
            <a:spLocks noChangeArrowheads="1"/>
          </p:cNvSpPr>
          <p:nvPr/>
        </p:nvSpPr>
        <p:spPr bwMode="auto">
          <a:xfrm>
            <a:off x="2627312" y="1700213"/>
            <a:ext cx="309681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eaLnBrk="0" hangingPunct="0">
              <a:spcBef>
                <a:spcPct val="50000"/>
              </a:spcBef>
            </a:pPr>
            <a:r>
              <a:rPr lang="en-GB" sz="2400" dirty="0">
                <a:solidFill>
                  <a:prstClr val="black"/>
                </a:solidFill>
                <a:ea typeface="ヒラギノ角ゴ Pro W3" charset="-128"/>
              </a:rPr>
              <a:t>* </a:t>
            </a:r>
            <a:r>
              <a:rPr lang="en-GB" sz="1600" dirty="0">
                <a:solidFill>
                  <a:prstClr val="black"/>
                </a:solidFill>
                <a:ea typeface="ヒラギノ角ゴ Pro W3" charset="-128"/>
              </a:rPr>
              <a:t>Most </a:t>
            </a:r>
            <a:r>
              <a:rPr lang="en-GB" sz="1600" dirty="0" smtClean="0">
                <a:solidFill>
                  <a:prstClr val="black"/>
                </a:solidFill>
                <a:ea typeface="ヒラギノ角ゴ Pro W3" charset="-128"/>
              </a:rPr>
              <a:t>important for economy?</a:t>
            </a:r>
            <a:endParaRPr lang="en-US" sz="1600" dirty="0">
              <a:solidFill>
                <a:prstClr val="black"/>
              </a:solidFill>
              <a:ea typeface="ヒラギノ角ゴ Pro W3" charset="-128"/>
            </a:endParaRPr>
          </a:p>
        </p:txBody>
      </p:sp>
      <p:sp>
        <p:nvSpPr>
          <p:cNvPr id="201751" name="Line 23"/>
          <p:cNvSpPr>
            <a:spLocks noChangeShapeType="1"/>
          </p:cNvSpPr>
          <p:nvPr/>
        </p:nvSpPr>
        <p:spPr bwMode="auto">
          <a:xfrm>
            <a:off x="2700339" y="981075"/>
            <a:ext cx="3383830" cy="0"/>
          </a:xfrm>
          <a:prstGeom prst="line">
            <a:avLst/>
          </a:prstGeom>
          <a:noFill/>
          <a:ln w="38100">
            <a:solidFill>
              <a:srgbClr val="CC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a:solidFill>
                <a:prstClr val="black"/>
              </a:solidFill>
            </a:endParaRPr>
          </a:p>
        </p:txBody>
      </p:sp>
    </p:spTree>
    <p:extLst>
      <p:ext uri="{BB962C8B-B14F-4D97-AF65-F5344CB8AC3E}">
        <p14:creationId xmlns:p14="http://schemas.microsoft.com/office/powerpoint/2010/main" xmlns="" val="37813566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67544" y="413792"/>
            <a:ext cx="8676456" cy="1143000"/>
          </a:xfrm>
        </p:spPr>
        <p:txBody>
          <a:bodyPr>
            <a:normAutofit/>
          </a:bodyPr>
          <a:lstStyle/>
          <a:p>
            <a:r>
              <a:rPr lang="en-GB" dirty="0"/>
              <a:t>P</a:t>
            </a:r>
            <a:r>
              <a:rPr lang="en-GB" dirty="0" smtClean="0"/>
              <a:t>olitical debates 1</a:t>
            </a:r>
          </a:p>
        </p:txBody>
      </p:sp>
      <p:sp>
        <p:nvSpPr>
          <p:cNvPr id="6147" name="Content Placeholder 2"/>
          <p:cNvSpPr>
            <a:spLocks noGrp="1"/>
          </p:cNvSpPr>
          <p:nvPr>
            <p:ph idx="1"/>
          </p:nvPr>
        </p:nvSpPr>
        <p:spPr>
          <a:xfrm>
            <a:off x="395536" y="1916832"/>
            <a:ext cx="8748464" cy="4237931"/>
          </a:xfrm>
        </p:spPr>
        <p:txBody>
          <a:bodyPr/>
          <a:lstStyle/>
          <a:p>
            <a:pPr>
              <a:buNone/>
            </a:pPr>
            <a:r>
              <a:rPr lang="en-GB" dirty="0" smtClean="0"/>
              <a:t>‘Old’ system of RDAs not perfect BUT...</a:t>
            </a:r>
          </a:p>
          <a:p>
            <a:pPr>
              <a:buNone/>
            </a:pPr>
            <a:endParaRPr lang="en-GB" dirty="0" smtClean="0"/>
          </a:p>
          <a:p>
            <a:pPr>
              <a:buNone/>
            </a:pPr>
            <a:r>
              <a:rPr lang="en-GB" dirty="0" smtClean="0"/>
              <a:t>Coalition approach struggled to make clear what regional growth drivers / levers LEPs will really be able to influence</a:t>
            </a:r>
          </a:p>
          <a:p>
            <a:pPr>
              <a:buNone/>
            </a:pPr>
            <a:r>
              <a:rPr lang="en-GB" dirty="0" smtClean="0"/>
              <a:t>Voice of the English regions at EU level? </a:t>
            </a:r>
          </a:p>
          <a:p>
            <a:pPr>
              <a:buNone/>
            </a:pPr>
            <a:r>
              <a:rPr lang="en-GB" dirty="0" smtClean="0"/>
              <a:t>LEPs competing for resources? </a:t>
            </a:r>
          </a:p>
          <a:p>
            <a:pPr>
              <a:buNone/>
            </a:pPr>
            <a:endParaRPr lang="en-GB" dirty="0" smtClean="0">
              <a:solidFill>
                <a:srgbClr val="0000CC"/>
              </a:solidFill>
            </a:endParaRPr>
          </a:p>
        </p:txBody>
      </p:sp>
    </p:spTree>
    <p:extLst>
      <p:ext uri="{BB962C8B-B14F-4D97-AF65-F5344CB8AC3E}">
        <p14:creationId xmlns:p14="http://schemas.microsoft.com/office/powerpoint/2010/main" xmlns="" val="11280971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395536" y="266407"/>
            <a:ext cx="8290818" cy="1160859"/>
          </a:xfrm>
        </p:spPr>
        <p:txBody>
          <a:bodyPr rtlCol="0">
            <a:normAutofit fontScale="90000"/>
          </a:bodyPr>
          <a:lstStyle/>
          <a:p>
            <a:pPr>
              <a:defRPr/>
            </a:pPr>
            <a:r>
              <a:rPr lang="en-GB" dirty="0" smtClean="0"/>
              <a:t>Recentralisation or decentralisation?</a:t>
            </a:r>
            <a:endParaRPr lang="en-US" dirty="0" smtClean="0"/>
          </a:p>
        </p:txBody>
      </p:sp>
      <p:sp>
        <p:nvSpPr>
          <p:cNvPr id="7171" name="Rectangle 3"/>
          <p:cNvSpPr>
            <a:spLocks noGrp="1" noChangeArrowheads="1"/>
          </p:cNvSpPr>
          <p:nvPr>
            <p:ph idx="1"/>
          </p:nvPr>
        </p:nvSpPr>
        <p:spPr>
          <a:xfrm>
            <a:off x="323528" y="1700808"/>
            <a:ext cx="8712968" cy="4928001"/>
          </a:xfrm>
        </p:spPr>
        <p:txBody>
          <a:bodyPr>
            <a:normAutofit/>
          </a:bodyPr>
          <a:lstStyle/>
          <a:p>
            <a:pPr marL="409997">
              <a:lnSpc>
                <a:spcPct val="90000"/>
              </a:lnSpc>
              <a:buFont typeface="Wingdings" pitchFamily="2" charset="2"/>
              <a:buChar char=""/>
            </a:pPr>
            <a:r>
              <a:rPr lang="en-US" dirty="0" smtClean="0"/>
              <a:t>Despite rhetoric, post 2010 policy implied a substantial </a:t>
            </a:r>
            <a:r>
              <a:rPr lang="en-US" dirty="0" err="1" smtClean="0"/>
              <a:t>recentralisation</a:t>
            </a:r>
            <a:r>
              <a:rPr lang="en-US" dirty="0" smtClean="0"/>
              <a:t> to Whitehall ?</a:t>
            </a:r>
          </a:p>
          <a:p>
            <a:pPr marL="409997">
              <a:lnSpc>
                <a:spcPct val="90000"/>
              </a:lnSpc>
              <a:buFont typeface="Wingdings" pitchFamily="2" charset="2"/>
              <a:buChar char=""/>
            </a:pPr>
            <a:r>
              <a:rPr lang="en-US" dirty="0" err="1" smtClean="0"/>
              <a:t>Centralised</a:t>
            </a:r>
            <a:r>
              <a:rPr lang="en-US" dirty="0" smtClean="0"/>
              <a:t> industrial policy not likely to work</a:t>
            </a:r>
          </a:p>
          <a:p>
            <a:pPr marL="409997">
              <a:lnSpc>
                <a:spcPct val="90000"/>
              </a:lnSpc>
              <a:buFont typeface="Wingdings" pitchFamily="2" charset="2"/>
              <a:buChar char=""/>
            </a:pPr>
            <a:r>
              <a:rPr lang="en-US" dirty="0" smtClean="0"/>
              <a:t>LEPs: transport, housing, planning, enterprise (?)</a:t>
            </a:r>
          </a:p>
          <a:p>
            <a:pPr marL="409997">
              <a:lnSpc>
                <a:spcPct val="90000"/>
              </a:lnSpc>
              <a:buFont typeface="Wingdings" pitchFamily="2" charset="2"/>
              <a:buChar char=""/>
            </a:pPr>
            <a:r>
              <a:rPr lang="en-US" dirty="0" smtClean="0"/>
              <a:t>Business engagement?</a:t>
            </a:r>
          </a:p>
          <a:p>
            <a:pPr marL="409997">
              <a:lnSpc>
                <a:spcPct val="90000"/>
              </a:lnSpc>
              <a:buFont typeface="Wingdings" pitchFamily="2" charset="2"/>
              <a:buChar char=""/>
            </a:pPr>
            <a:r>
              <a:rPr lang="en-US" dirty="0" smtClean="0"/>
              <a:t>RGF big cut in funding – needs to be much more scope for  Local Authorities / LEPs to raise own finance: </a:t>
            </a:r>
            <a:r>
              <a:rPr lang="en-US" dirty="0" err="1" smtClean="0"/>
              <a:t>TiFs</a:t>
            </a:r>
            <a:r>
              <a:rPr lang="en-US" dirty="0" smtClean="0"/>
              <a:t>, bond issuing powers (US?), control over government budget</a:t>
            </a:r>
          </a:p>
        </p:txBody>
      </p:sp>
    </p:spTree>
    <p:extLst>
      <p:ext uri="{BB962C8B-B14F-4D97-AF65-F5344CB8AC3E}">
        <p14:creationId xmlns:p14="http://schemas.microsoft.com/office/powerpoint/2010/main" xmlns="" val="12943780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Grp="1" noChangeArrowheads="1"/>
          </p:cNvSpPr>
          <p:nvPr>
            <p:ph type="title"/>
          </p:nvPr>
        </p:nvSpPr>
        <p:spPr>
          <a:xfrm>
            <a:off x="457200" y="274638"/>
            <a:ext cx="8229600" cy="922337"/>
          </a:xfrm>
        </p:spPr>
        <p:txBody>
          <a:bodyPr>
            <a:normAutofit/>
          </a:bodyPr>
          <a:lstStyle/>
          <a:p>
            <a:pPr eaLnBrk="1" hangingPunct="1"/>
            <a:r>
              <a:rPr lang="en-GB" sz="3600" b="1" dirty="0" smtClean="0"/>
              <a:t>‘Policy Pizza?’</a:t>
            </a:r>
            <a:endParaRPr lang="en-US" sz="3600" b="1" dirty="0" smtClean="0"/>
          </a:p>
        </p:txBody>
      </p:sp>
      <p:pic>
        <p:nvPicPr>
          <p:cNvPr id="5123" name="Picture 6" descr="pizza-express"/>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84213" y="1268413"/>
            <a:ext cx="6985000" cy="5259387"/>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sp>
        <p:nvSpPr>
          <p:cNvPr id="5124" name="Line 9"/>
          <p:cNvSpPr>
            <a:spLocks noChangeShapeType="1"/>
          </p:cNvSpPr>
          <p:nvPr/>
        </p:nvSpPr>
        <p:spPr bwMode="auto">
          <a:xfrm>
            <a:off x="3635897" y="981075"/>
            <a:ext cx="1800200" cy="0"/>
          </a:xfrm>
          <a:prstGeom prst="line">
            <a:avLst/>
          </a:prstGeom>
          <a:noFill/>
          <a:ln w="38100">
            <a:solidFill>
              <a:srgbClr val="CC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a:solidFill>
                <a:prstClr val="black"/>
              </a:solidFill>
            </a:endParaRPr>
          </a:p>
        </p:txBody>
      </p:sp>
      <p:sp>
        <p:nvSpPr>
          <p:cNvPr id="5125" name="Text Box 10"/>
          <p:cNvSpPr txBox="1">
            <a:spLocks noChangeArrowheads="1"/>
          </p:cNvSpPr>
          <p:nvPr/>
        </p:nvSpPr>
        <p:spPr bwMode="auto">
          <a:xfrm>
            <a:off x="4427984" y="4508500"/>
            <a:ext cx="4465191" cy="1846659"/>
          </a:xfrm>
          <a:prstGeom prst="rect">
            <a:avLst/>
          </a:prstGeom>
          <a:solidFill>
            <a:srgbClr val="FFFFCC"/>
          </a:solidFill>
          <a:ln w="9525">
            <a:solidFill>
              <a:srgbClr val="CC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GB" sz="2400" b="1" dirty="0">
                <a:solidFill>
                  <a:srgbClr val="CC0000"/>
                </a:solidFill>
                <a:latin typeface="Calibri"/>
              </a:rPr>
              <a:t>Pizza Menu</a:t>
            </a:r>
          </a:p>
          <a:p>
            <a:pPr eaLnBrk="1" hangingPunct="1">
              <a:spcBef>
                <a:spcPct val="50000"/>
              </a:spcBef>
            </a:pPr>
            <a:r>
              <a:rPr lang="en-GB" b="1" dirty="0">
                <a:solidFill>
                  <a:srgbClr val="CC0000"/>
                </a:solidFill>
                <a:latin typeface="Calibri"/>
              </a:rPr>
              <a:t>Today’s S</a:t>
            </a:r>
            <a:r>
              <a:rPr lang="en-GB" b="1" dirty="0" smtClean="0">
                <a:solidFill>
                  <a:srgbClr val="CC0000"/>
                </a:solidFill>
                <a:latin typeface="Calibri"/>
              </a:rPr>
              <a:t>pecial!</a:t>
            </a:r>
            <a:r>
              <a:rPr lang="en-GB" dirty="0" smtClean="0">
                <a:solidFill>
                  <a:prstClr val="black"/>
                </a:solidFill>
                <a:latin typeface="Calibri"/>
              </a:rPr>
              <a:t> </a:t>
            </a:r>
            <a:r>
              <a:rPr lang="en-GB" b="1" dirty="0">
                <a:solidFill>
                  <a:srgbClr val="CC0000"/>
                </a:solidFill>
                <a:latin typeface="Calibri"/>
              </a:rPr>
              <a:t>– </a:t>
            </a:r>
            <a:r>
              <a:rPr lang="en-GB" b="1" i="1" dirty="0">
                <a:solidFill>
                  <a:srgbClr val="CC0000"/>
                </a:solidFill>
                <a:latin typeface="Calibri"/>
              </a:rPr>
              <a:t>‘New Local Growth</a:t>
            </a:r>
            <a:r>
              <a:rPr lang="en-GB" b="1" dirty="0">
                <a:solidFill>
                  <a:srgbClr val="CC0000"/>
                </a:solidFill>
                <a:latin typeface="Calibri"/>
              </a:rPr>
              <a:t>’</a:t>
            </a:r>
          </a:p>
          <a:p>
            <a:pPr eaLnBrk="1" hangingPunct="1">
              <a:spcBef>
                <a:spcPct val="50000"/>
              </a:spcBef>
            </a:pPr>
            <a:r>
              <a:rPr lang="en-GB" dirty="0">
                <a:solidFill>
                  <a:prstClr val="black"/>
                </a:solidFill>
                <a:latin typeface="Calibri"/>
              </a:rPr>
              <a:t>Topped  by a delicious scatter of policy initiatives and political rhetoric, on a base of  underlying economic concepts</a:t>
            </a:r>
            <a:endParaRPr lang="en-US" dirty="0">
              <a:solidFill>
                <a:prstClr val="black"/>
              </a:solidFill>
              <a:latin typeface="Calibri"/>
            </a:endParaRPr>
          </a:p>
        </p:txBody>
      </p:sp>
    </p:spTree>
    <p:extLst>
      <p:ext uri="{BB962C8B-B14F-4D97-AF65-F5344CB8AC3E}">
        <p14:creationId xmlns:p14="http://schemas.microsoft.com/office/powerpoint/2010/main" xmlns="" val="13552051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67544" y="332656"/>
            <a:ext cx="8229600" cy="850106"/>
          </a:xfrm>
        </p:spPr>
        <p:txBody>
          <a:bodyPr>
            <a:normAutofit/>
          </a:bodyPr>
          <a:lstStyle/>
          <a:p>
            <a:r>
              <a:rPr lang="en-GB" sz="2800" dirty="0" smtClean="0"/>
              <a:t>From ‘Pizza to Policy’ (or vice versa)</a:t>
            </a:r>
            <a:endParaRPr lang="en-GB" sz="28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xmlns="" val="183649800"/>
              </p:ext>
            </p:extLst>
          </p:nvPr>
        </p:nvGraphicFramePr>
        <p:xfrm>
          <a:off x="395536" y="1600200"/>
          <a:ext cx="8352928" cy="4591930"/>
        </p:xfrm>
        <a:graphic>
          <a:graphicData uri="http://schemas.openxmlformats.org/drawingml/2006/table">
            <a:tbl>
              <a:tblPr firstRow="1" bandRow="1">
                <a:tableStyleId>{69CF1AB2-1976-4502-BF36-3FF5EA218861}</a:tableStyleId>
              </a:tblPr>
              <a:tblGrid>
                <a:gridCol w="1944216"/>
                <a:gridCol w="2232248"/>
                <a:gridCol w="2088232"/>
                <a:gridCol w="2088232"/>
              </a:tblGrid>
              <a:tr h="389072">
                <a:tc>
                  <a:txBody>
                    <a:bodyPr/>
                    <a:lstStyle/>
                    <a:p>
                      <a:pPr algn="ctr"/>
                      <a:r>
                        <a:rPr lang="en-GB" dirty="0" smtClean="0">
                          <a:solidFill>
                            <a:schemeClr val="bg1"/>
                          </a:solidFill>
                        </a:rPr>
                        <a:t>Pizza layer</a:t>
                      </a:r>
                      <a:endParaRPr lang="en-GB" dirty="0">
                        <a:solidFill>
                          <a:schemeClr val="bg1"/>
                        </a:solidFill>
                      </a:endParaRPr>
                    </a:p>
                  </a:txBody>
                  <a:tcPr>
                    <a:solidFill>
                      <a:schemeClr val="accent1"/>
                    </a:solidFill>
                  </a:tcPr>
                </a:tc>
                <a:tc>
                  <a:txBody>
                    <a:bodyPr/>
                    <a:lstStyle/>
                    <a:p>
                      <a:pPr algn="ctr"/>
                      <a:r>
                        <a:rPr lang="en-GB" dirty="0" smtClean="0">
                          <a:solidFill>
                            <a:schemeClr val="bg1"/>
                          </a:solidFill>
                        </a:rPr>
                        <a:t>Layers of policy</a:t>
                      </a:r>
                      <a:endParaRPr lang="en-GB" dirty="0">
                        <a:solidFill>
                          <a:schemeClr val="bg1"/>
                        </a:solidFill>
                      </a:endParaRPr>
                    </a:p>
                  </a:txBody>
                  <a:tcPr>
                    <a:solidFill>
                      <a:schemeClr val="accent1"/>
                    </a:solidFill>
                  </a:tcPr>
                </a:tc>
                <a:tc gridSpan="2">
                  <a:txBody>
                    <a:bodyPr/>
                    <a:lstStyle/>
                    <a:p>
                      <a:pPr algn="ctr"/>
                      <a:r>
                        <a:rPr lang="en-GB" dirty="0" smtClean="0">
                          <a:solidFill>
                            <a:schemeClr val="bg1"/>
                          </a:solidFill>
                        </a:rPr>
                        <a:t>Examples</a:t>
                      </a:r>
                      <a:endParaRPr lang="en-GB" dirty="0">
                        <a:solidFill>
                          <a:schemeClr val="bg1"/>
                        </a:solidFill>
                      </a:endParaRPr>
                    </a:p>
                  </a:txBody>
                  <a:tcPr>
                    <a:solidFill>
                      <a:schemeClr val="accent1"/>
                    </a:solidFill>
                  </a:tcPr>
                </a:tc>
                <a:tc hMerge="1">
                  <a:txBody>
                    <a:bodyPr/>
                    <a:lstStyle/>
                    <a:p>
                      <a:endParaRPr lang="en-GB" dirty="0"/>
                    </a:p>
                  </a:txBody>
                  <a:tcPr/>
                </a:tc>
              </a:tr>
              <a:tr h="671549">
                <a:tc>
                  <a:txBody>
                    <a:bodyPr/>
                    <a:lstStyle/>
                    <a:p>
                      <a:pPr marL="342900" indent="-342900">
                        <a:buFont typeface="+mj-lt"/>
                        <a:buAutoNum type="arabicPeriod"/>
                      </a:pPr>
                      <a:r>
                        <a:rPr lang="en-GB" dirty="0" smtClean="0"/>
                        <a:t>Scattering</a:t>
                      </a:r>
                      <a:r>
                        <a:rPr lang="en-GB" baseline="0" dirty="0" smtClean="0"/>
                        <a:t> of cheese</a:t>
                      </a:r>
                      <a:endParaRPr lang="en-GB" dirty="0"/>
                    </a:p>
                  </a:txBody>
                  <a:tcPr>
                    <a:solidFill>
                      <a:schemeClr val="bg1">
                        <a:lumMod val="95000"/>
                      </a:schemeClr>
                    </a:solidFill>
                  </a:tcPr>
                </a:tc>
                <a:tc>
                  <a:txBody>
                    <a:bodyPr/>
                    <a:lstStyle/>
                    <a:p>
                      <a:r>
                        <a:rPr lang="en-GB" dirty="0" smtClean="0"/>
                        <a:t>Rhetoric</a:t>
                      </a:r>
                      <a:endParaRPr lang="en-GB" dirty="0"/>
                    </a:p>
                  </a:txBody>
                  <a:tcPr/>
                </a:tc>
                <a:tc gridSpan="2">
                  <a:txBody>
                    <a:bodyPr/>
                    <a:lstStyle/>
                    <a:p>
                      <a:r>
                        <a:rPr lang="en-GB" dirty="0" smtClean="0"/>
                        <a:t>e.g. “create a fairer and more balanced economy”; “cities are engines</a:t>
                      </a:r>
                      <a:r>
                        <a:rPr lang="en-GB" baseline="0" dirty="0" smtClean="0"/>
                        <a:t> of growth</a:t>
                      </a:r>
                      <a:r>
                        <a:rPr lang="en-GB" dirty="0" smtClean="0"/>
                        <a:t> </a:t>
                      </a:r>
                      <a:endParaRPr lang="en-GB" dirty="0"/>
                    </a:p>
                  </a:txBody>
                  <a:tcPr/>
                </a:tc>
                <a:tc hMerge="1">
                  <a:txBody>
                    <a:bodyPr/>
                    <a:lstStyle/>
                    <a:p>
                      <a:endParaRPr lang="en-GB" dirty="0"/>
                    </a:p>
                  </a:txBody>
                  <a:tcPr/>
                </a:tc>
              </a:tr>
              <a:tr h="389072">
                <a:tc>
                  <a:txBody>
                    <a:bodyPr/>
                    <a:lstStyle/>
                    <a:p>
                      <a:pPr marL="342900" indent="-342900">
                        <a:buFont typeface="+mj-lt"/>
                        <a:buAutoNum type="arabicPeriod" startAt="2"/>
                      </a:pPr>
                      <a:r>
                        <a:rPr lang="en-GB" sz="1800" kern="1200" dirty="0" smtClean="0"/>
                        <a:t>Topping</a:t>
                      </a:r>
                      <a:endParaRPr lang="en-GB" sz="1800" kern="1200" dirty="0">
                        <a:solidFill>
                          <a:schemeClr val="dk1"/>
                        </a:solidFill>
                        <a:latin typeface="+mn-lt"/>
                        <a:ea typeface="+mn-ea"/>
                        <a:cs typeface="+mn-cs"/>
                      </a:endParaRPr>
                    </a:p>
                  </a:txBody>
                  <a:tcPr>
                    <a:solidFill>
                      <a:schemeClr val="bg1">
                        <a:lumMod val="95000"/>
                      </a:schemeClr>
                    </a:solidFill>
                  </a:tcPr>
                </a:tc>
                <a:tc>
                  <a:txBody>
                    <a:bodyPr/>
                    <a:lstStyle/>
                    <a:p>
                      <a:r>
                        <a:rPr lang="en-GB" dirty="0" smtClean="0"/>
                        <a:t>Policy initiatives</a:t>
                      </a:r>
                      <a:endParaRPr lang="en-GB" dirty="0"/>
                    </a:p>
                  </a:txBody>
                  <a:tcPr/>
                </a:tc>
                <a:tc gridSpan="2">
                  <a:txBody>
                    <a:bodyPr/>
                    <a:lstStyle/>
                    <a:p>
                      <a:r>
                        <a:rPr lang="en-GB" dirty="0" smtClean="0"/>
                        <a:t>e.g. LEPs; RGF;</a:t>
                      </a:r>
                      <a:r>
                        <a:rPr lang="en-GB" baseline="0" dirty="0" smtClean="0"/>
                        <a:t> EZs; TIF etc</a:t>
                      </a:r>
                      <a:endParaRPr lang="en-GB" dirty="0"/>
                    </a:p>
                  </a:txBody>
                  <a:tcPr/>
                </a:tc>
                <a:tc hMerge="1">
                  <a:txBody>
                    <a:bodyPr/>
                    <a:lstStyle/>
                    <a:p>
                      <a:endParaRPr lang="en-GB" dirty="0"/>
                    </a:p>
                  </a:txBody>
                  <a:tcPr/>
                </a:tc>
              </a:tr>
              <a:tr h="389072">
                <a:tc>
                  <a:txBody>
                    <a:bodyPr/>
                    <a:lstStyle/>
                    <a:p>
                      <a:pPr marL="342900" indent="-342900">
                        <a:buFont typeface="+mj-lt"/>
                        <a:buAutoNum type="arabicPeriod" startAt="3"/>
                      </a:pPr>
                      <a:r>
                        <a:rPr lang="en-GB" dirty="0" smtClean="0"/>
                        <a:t>Base</a:t>
                      </a:r>
                      <a:endParaRPr lang="en-GB" dirty="0"/>
                    </a:p>
                  </a:txBody>
                  <a:tcPr>
                    <a:solidFill>
                      <a:schemeClr val="bg1">
                        <a:lumMod val="95000"/>
                      </a:schemeClr>
                    </a:solidFill>
                  </a:tcPr>
                </a:tc>
                <a:tc gridSpan="3">
                  <a:txBody>
                    <a:bodyPr/>
                    <a:lstStyle/>
                    <a:p>
                      <a:pPr algn="ctr"/>
                      <a:r>
                        <a:rPr lang="en-GB" dirty="0" smtClean="0">
                          <a:solidFill>
                            <a:schemeClr val="bg1"/>
                          </a:solidFill>
                        </a:rPr>
                        <a:t>Economic and conceptual framework</a:t>
                      </a:r>
                      <a:endParaRPr lang="en-GB" dirty="0">
                        <a:solidFill>
                          <a:schemeClr val="bg1"/>
                        </a:solidFill>
                      </a:endParaRPr>
                    </a:p>
                  </a:txBody>
                  <a:tcPr>
                    <a:solidFill>
                      <a:schemeClr val="accent1"/>
                    </a:solidFill>
                  </a:tcPr>
                </a:tc>
                <a:tc hMerge="1">
                  <a:txBody>
                    <a:bodyPr/>
                    <a:lstStyle/>
                    <a:p>
                      <a:endParaRPr lang="en-GB" dirty="0"/>
                    </a:p>
                  </a:txBody>
                  <a:tcPr/>
                </a:tc>
                <a:tc hMerge="1">
                  <a:txBody>
                    <a:bodyPr/>
                    <a:lstStyle/>
                    <a:p>
                      <a:endParaRPr lang="en-GB" dirty="0"/>
                    </a:p>
                  </a:txBody>
                  <a:tcPr/>
                </a:tc>
              </a:tr>
              <a:tr h="389072">
                <a:tc>
                  <a:txBody>
                    <a:bodyPr/>
                    <a:lstStyle/>
                    <a:p>
                      <a:endParaRPr lang="en-GB" dirty="0"/>
                    </a:p>
                  </a:txBody>
                  <a:tcPr>
                    <a:solidFill>
                      <a:schemeClr val="bg1">
                        <a:lumMod val="95000"/>
                      </a:schemeClr>
                    </a:solidFill>
                  </a:tcPr>
                </a:tc>
                <a:tc>
                  <a:txBody>
                    <a:bodyPr/>
                    <a:lstStyle/>
                    <a:p>
                      <a:pPr algn="ctr"/>
                      <a:r>
                        <a:rPr lang="en-GB" dirty="0" smtClean="0"/>
                        <a:t>When</a:t>
                      </a:r>
                      <a:endParaRPr lang="en-GB" b="1" dirty="0"/>
                    </a:p>
                  </a:txBody>
                  <a:tcPr>
                    <a:solidFill>
                      <a:schemeClr val="bg1"/>
                    </a:solidFill>
                  </a:tcPr>
                </a:tc>
                <a:tc>
                  <a:txBody>
                    <a:bodyPr/>
                    <a:lstStyle/>
                    <a:p>
                      <a:pPr algn="ctr"/>
                      <a:r>
                        <a:rPr lang="en-GB" dirty="0" smtClean="0"/>
                        <a:t>Dominant</a:t>
                      </a:r>
                      <a:endParaRPr lang="en-GB" b="1" dirty="0"/>
                    </a:p>
                  </a:txBody>
                  <a:tcPr>
                    <a:solidFill>
                      <a:schemeClr val="accent1">
                        <a:lumMod val="20000"/>
                        <a:lumOff val="80000"/>
                      </a:schemeClr>
                    </a:solidFill>
                  </a:tcPr>
                </a:tc>
                <a:tc>
                  <a:txBody>
                    <a:bodyPr/>
                    <a:lstStyle/>
                    <a:p>
                      <a:pPr algn="ctr"/>
                      <a:r>
                        <a:rPr lang="en-GB" dirty="0" smtClean="0"/>
                        <a:t>Influences?</a:t>
                      </a:r>
                      <a:endParaRPr lang="en-GB" b="1" dirty="0"/>
                    </a:p>
                  </a:txBody>
                  <a:tcPr>
                    <a:solidFill>
                      <a:schemeClr val="accent1">
                        <a:lumMod val="40000"/>
                        <a:lumOff val="60000"/>
                      </a:schemeClr>
                    </a:solidFill>
                  </a:tcPr>
                </a:tc>
              </a:tr>
              <a:tr h="389072">
                <a:tc>
                  <a:txBody>
                    <a:bodyPr/>
                    <a:lstStyle/>
                    <a:p>
                      <a:endParaRPr lang="en-GB" dirty="0"/>
                    </a:p>
                  </a:txBody>
                  <a:tcPr>
                    <a:solidFill>
                      <a:schemeClr val="bg1">
                        <a:lumMod val="95000"/>
                      </a:schemeClr>
                    </a:solidFill>
                  </a:tcPr>
                </a:tc>
                <a:tc>
                  <a:txBody>
                    <a:bodyPr/>
                    <a:lstStyle/>
                    <a:p>
                      <a:r>
                        <a:rPr lang="en-GB" dirty="0" smtClean="0"/>
                        <a:t>1945 to mid 1970s</a:t>
                      </a:r>
                      <a:endParaRPr lang="en-GB" dirty="0"/>
                    </a:p>
                  </a:txBody>
                  <a:tcPr>
                    <a:solidFill>
                      <a:schemeClr val="bg1"/>
                    </a:solidFill>
                  </a:tcPr>
                </a:tc>
                <a:tc>
                  <a:txBody>
                    <a:bodyPr/>
                    <a:lstStyle/>
                    <a:p>
                      <a:r>
                        <a:rPr lang="en-GB" dirty="0" smtClean="0"/>
                        <a:t>Neo-Keynesian</a:t>
                      </a:r>
                      <a:endParaRPr lang="en-GB" dirty="0"/>
                    </a:p>
                  </a:txBody>
                  <a:tcPr>
                    <a:solidFill>
                      <a:schemeClr val="accent1">
                        <a:lumMod val="20000"/>
                        <a:lumOff val="80000"/>
                      </a:schemeClr>
                    </a:solidFill>
                  </a:tcPr>
                </a:tc>
                <a:tc>
                  <a:txBody>
                    <a:bodyPr/>
                    <a:lstStyle/>
                    <a:p>
                      <a:endParaRPr lang="en-GB" dirty="0"/>
                    </a:p>
                  </a:txBody>
                  <a:tcPr>
                    <a:solidFill>
                      <a:schemeClr val="accent1">
                        <a:lumMod val="40000"/>
                        <a:lumOff val="60000"/>
                      </a:schemeClr>
                    </a:solidFill>
                  </a:tcPr>
                </a:tc>
              </a:tr>
              <a:tr h="671549">
                <a:tc>
                  <a:txBody>
                    <a:bodyPr/>
                    <a:lstStyle/>
                    <a:p>
                      <a:endParaRPr lang="en-GB" dirty="0"/>
                    </a:p>
                  </a:txBody>
                  <a:tcPr>
                    <a:solidFill>
                      <a:schemeClr val="bg1">
                        <a:lumMod val="95000"/>
                      </a:schemeClr>
                    </a:solidFill>
                  </a:tcPr>
                </a:tc>
                <a:tc>
                  <a:txBody>
                    <a:bodyPr/>
                    <a:lstStyle/>
                    <a:p>
                      <a:r>
                        <a:rPr lang="en-GB" dirty="0" smtClean="0"/>
                        <a:t>Mid -1970s to</a:t>
                      </a:r>
                      <a:r>
                        <a:rPr lang="en-GB" baseline="0" dirty="0" smtClean="0"/>
                        <a:t> mid 1990s</a:t>
                      </a:r>
                      <a:endParaRPr lang="en-GB" dirty="0"/>
                    </a:p>
                  </a:txBody>
                  <a:tcPr>
                    <a:solidFill>
                      <a:schemeClr val="bg1"/>
                    </a:solidFill>
                  </a:tcPr>
                </a:tc>
                <a:tc>
                  <a:txBody>
                    <a:bodyPr/>
                    <a:lstStyle/>
                    <a:p>
                      <a:r>
                        <a:rPr lang="en-GB" dirty="0" smtClean="0"/>
                        <a:t>Neo-Classical</a:t>
                      </a:r>
                      <a:endParaRPr lang="en-GB" dirty="0"/>
                    </a:p>
                  </a:txBody>
                  <a:tcPr>
                    <a:solidFill>
                      <a:schemeClr val="accent1">
                        <a:lumMod val="20000"/>
                        <a:lumOff val="80000"/>
                      </a:schemeClr>
                    </a:solidFill>
                  </a:tcPr>
                </a:tc>
                <a:tc>
                  <a:txBody>
                    <a:bodyPr/>
                    <a:lstStyle/>
                    <a:p>
                      <a:r>
                        <a:rPr lang="en-GB" dirty="0" smtClean="0"/>
                        <a:t>Exogenous growth</a:t>
                      </a:r>
                      <a:endParaRPr lang="en-GB" dirty="0"/>
                    </a:p>
                  </a:txBody>
                  <a:tcPr>
                    <a:solidFill>
                      <a:schemeClr val="accent1">
                        <a:lumMod val="40000"/>
                        <a:lumOff val="60000"/>
                      </a:schemeClr>
                    </a:solidFill>
                  </a:tcPr>
                </a:tc>
              </a:tr>
              <a:tr h="389072">
                <a:tc>
                  <a:txBody>
                    <a:bodyPr/>
                    <a:lstStyle/>
                    <a:p>
                      <a:endParaRPr lang="en-GB" dirty="0"/>
                    </a:p>
                  </a:txBody>
                  <a:tcPr>
                    <a:solidFill>
                      <a:schemeClr val="bg1">
                        <a:lumMod val="95000"/>
                      </a:schemeClr>
                    </a:solidFill>
                  </a:tcPr>
                </a:tc>
                <a:tc>
                  <a:txBody>
                    <a:bodyPr/>
                    <a:lstStyle/>
                    <a:p>
                      <a:r>
                        <a:rPr lang="en-GB" dirty="0" smtClean="0"/>
                        <a:t>Mid 1990s - 2010</a:t>
                      </a:r>
                      <a:endParaRPr lang="en-GB" dirty="0"/>
                    </a:p>
                  </a:txBody>
                  <a:tcPr>
                    <a:solidFill>
                      <a:schemeClr val="bg1"/>
                    </a:solidFill>
                  </a:tcPr>
                </a:tc>
                <a:tc>
                  <a:txBody>
                    <a:bodyPr/>
                    <a:lstStyle/>
                    <a:p>
                      <a:r>
                        <a:rPr lang="en-GB" dirty="0" smtClean="0"/>
                        <a:t>Neo-Classical</a:t>
                      </a:r>
                      <a:endParaRPr lang="en-GB" dirty="0"/>
                    </a:p>
                  </a:txBody>
                  <a:tcPr>
                    <a:solidFill>
                      <a:schemeClr val="accent1">
                        <a:lumMod val="20000"/>
                        <a:lumOff val="80000"/>
                      </a:schemeClr>
                    </a:solidFill>
                  </a:tcPr>
                </a:tc>
                <a:tc>
                  <a:txBody>
                    <a:bodyPr/>
                    <a:lstStyle/>
                    <a:p>
                      <a:r>
                        <a:rPr lang="en-GB" dirty="0" smtClean="0"/>
                        <a:t>Endogenous growth</a:t>
                      </a:r>
                      <a:endParaRPr lang="en-GB" dirty="0"/>
                    </a:p>
                  </a:txBody>
                  <a:tcPr>
                    <a:solidFill>
                      <a:schemeClr val="accent1">
                        <a:lumMod val="40000"/>
                        <a:lumOff val="60000"/>
                      </a:schemeClr>
                    </a:solidFill>
                  </a:tcPr>
                </a:tc>
              </a:tr>
              <a:tr h="671549">
                <a:tc>
                  <a:txBody>
                    <a:bodyPr/>
                    <a:lstStyle/>
                    <a:p>
                      <a:endParaRPr lang="en-GB" dirty="0"/>
                    </a:p>
                  </a:txBody>
                  <a:tcPr>
                    <a:solidFill>
                      <a:schemeClr val="bg1">
                        <a:lumMod val="95000"/>
                      </a:schemeClr>
                    </a:solidFill>
                  </a:tcPr>
                </a:tc>
                <a:tc>
                  <a:txBody>
                    <a:bodyPr/>
                    <a:lstStyle/>
                    <a:p>
                      <a:r>
                        <a:rPr lang="en-GB" dirty="0" smtClean="0"/>
                        <a:t>2010 onwards</a:t>
                      </a:r>
                      <a:endParaRPr lang="en-GB" dirty="0"/>
                    </a:p>
                  </a:txBody>
                  <a:tcPr>
                    <a:solidFill>
                      <a:schemeClr val="bg1"/>
                    </a:solidFill>
                  </a:tcPr>
                </a:tc>
                <a:tc>
                  <a:txBody>
                    <a:bodyPr/>
                    <a:lstStyle/>
                    <a:p>
                      <a:r>
                        <a:rPr lang="en-GB" dirty="0" smtClean="0"/>
                        <a:t>Neo-Classical</a:t>
                      </a:r>
                      <a:endParaRPr lang="en-GB" dirty="0"/>
                    </a:p>
                  </a:txBody>
                  <a:tcPr>
                    <a:solidFill>
                      <a:schemeClr val="accent1">
                        <a:lumMod val="20000"/>
                        <a:lumOff val="80000"/>
                      </a:schemeClr>
                    </a:solidFill>
                  </a:tcPr>
                </a:tc>
                <a:tc>
                  <a:txBody>
                    <a:bodyPr/>
                    <a:lstStyle/>
                    <a:p>
                      <a:r>
                        <a:rPr lang="en-GB" dirty="0" smtClean="0">
                          <a:solidFill>
                            <a:srgbClr val="FFC000"/>
                          </a:solidFill>
                        </a:rPr>
                        <a:t>Space-blind, NEG,</a:t>
                      </a:r>
                      <a:r>
                        <a:rPr lang="en-GB" baseline="0" dirty="0" smtClean="0">
                          <a:solidFill>
                            <a:srgbClr val="FFC000"/>
                          </a:solidFill>
                        </a:rPr>
                        <a:t> Placed-based approaches</a:t>
                      </a:r>
                      <a:endParaRPr lang="en-GB" dirty="0">
                        <a:solidFill>
                          <a:srgbClr val="FFC000"/>
                        </a:solidFill>
                      </a:endParaRPr>
                    </a:p>
                  </a:txBody>
                  <a:tcPr>
                    <a:solidFill>
                      <a:schemeClr val="accent1">
                        <a:lumMod val="40000"/>
                        <a:lumOff val="60000"/>
                      </a:schemeClr>
                    </a:solidFill>
                  </a:tcPr>
                </a:tc>
              </a:tr>
            </a:tbl>
          </a:graphicData>
        </a:graphic>
      </p:graphicFrame>
      <p:cxnSp>
        <p:nvCxnSpPr>
          <p:cNvPr id="4" name="Straight Connector 3"/>
          <p:cNvCxnSpPr/>
          <p:nvPr/>
        </p:nvCxnSpPr>
        <p:spPr>
          <a:xfrm>
            <a:off x="3131840" y="980728"/>
            <a:ext cx="2808312"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4786044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0"/>
            <a:ext cx="8075240" cy="1426464"/>
          </a:xfrm>
        </p:spPr>
        <p:txBody>
          <a:bodyPr/>
          <a:lstStyle/>
          <a:p>
            <a:r>
              <a:rPr lang="en-GB" dirty="0" smtClean="0"/>
              <a:t>Economics behind move to LEPs</a:t>
            </a:r>
            <a:endParaRPr lang="en-GB" dirty="0"/>
          </a:p>
        </p:txBody>
      </p:sp>
      <p:sp>
        <p:nvSpPr>
          <p:cNvPr id="3" name="Content Placeholder 2"/>
          <p:cNvSpPr>
            <a:spLocks noGrp="1"/>
          </p:cNvSpPr>
          <p:nvPr>
            <p:ph idx="1"/>
          </p:nvPr>
        </p:nvSpPr>
        <p:spPr>
          <a:xfrm>
            <a:off x="323528" y="1196752"/>
            <a:ext cx="8820472" cy="5661248"/>
          </a:xfrm>
        </p:spPr>
        <p:txBody>
          <a:bodyPr>
            <a:normAutofit fontScale="92500" lnSpcReduction="20000"/>
          </a:bodyPr>
          <a:lstStyle/>
          <a:p>
            <a:r>
              <a:rPr lang="en-GB" dirty="0" smtClean="0"/>
              <a:t>Competing economic ideas in government: neo-classical perspective and also NEG and place-based approaches</a:t>
            </a:r>
          </a:p>
          <a:p>
            <a:r>
              <a:rPr lang="en-GB" dirty="0" smtClean="0"/>
              <a:t>Six key limitations of economics behind new approach:</a:t>
            </a:r>
          </a:p>
          <a:p>
            <a:r>
              <a:rPr lang="en-GB" dirty="0" smtClean="0"/>
              <a:t>1. A two region model</a:t>
            </a:r>
          </a:p>
          <a:p>
            <a:r>
              <a:rPr lang="en-GB" dirty="0" smtClean="0"/>
              <a:t>2. Tension in approach to cities outside London</a:t>
            </a:r>
          </a:p>
          <a:p>
            <a:r>
              <a:rPr lang="en-GB" dirty="0" smtClean="0"/>
              <a:t>3. Conditional Tone towards cities outside London</a:t>
            </a:r>
          </a:p>
          <a:p>
            <a:r>
              <a:rPr lang="en-GB" dirty="0" smtClean="0"/>
              <a:t>4. Limited outcomes in practice?</a:t>
            </a:r>
          </a:p>
          <a:p>
            <a:r>
              <a:rPr lang="en-GB" dirty="0" smtClean="0"/>
              <a:t>5. Bottom-up creation of LEPs </a:t>
            </a:r>
            <a:r>
              <a:rPr lang="en-GB" dirty="0" smtClean="0">
                <a:sym typeface="Wingdings" pitchFamily="2" charset="2"/>
              </a:rPr>
              <a:t> ‘right  geography’?</a:t>
            </a:r>
            <a:endParaRPr lang="en-GB" dirty="0" smtClean="0"/>
          </a:p>
          <a:p>
            <a:r>
              <a:rPr lang="en-GB" dirty="0" smtClean="0"/>
              <a:t>6. What happens to LEPs not connected to a core city?</a:t>
            </a:r>
            <a:endParaRPr lang="en-GB" dirty="0"/>
          </a:p>
        </p:txBody>
      </p:sp>
      <p:pic>
        <p:nvPicPr>
          <p:cNvPr id="4" name="Picture 2" descr="http://www1.aston.ac.uk/EasySiteWeb/EasySite/StyleData/13-Home/Images/header-logo.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020272" y="6021288"/>
            <a:ext cx="1809750" cy="628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5323996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City Deals</a:t>
            </a:r>
            <a:endParaRPr lang="en-GB" sz="2800" dirty="0"/>
          </a:p>
        </p:txBody>
      </p:sp>
      <p:pic>
        <p:nvPicPr>
          <p:cNvPr id="11266" name="Picture 2" descr="Aerial view of Birmingham"/>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28643" y="3645024"/>
            <a:ext cx="4381500" cy="26289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Rectangle 2"/>
          <p:cNvSpPr/>
          <p:nvPr/>
        </p:nvSpPr>
        <p:spPr>
          <a:xfrm>
            <a:off x="433393" y="1772816"/>
            <a:ext cx="4572000" cy="1754326"/>
          </a:xfrm>
          <a:prstGeom prst="rect">
            <a:avLst/>
          </a:prstGeom>
          <a:solidFill>
            <a:schemeClr val="accent5">
              <a:lumMod val="20000"/>
              <a:lumOff val="80000"/>
            </a:schemeClr>
          </a:solidFill>
          <a:ln>
            <a:solidFill>
              <a:srgbClr val="C00000"/>
            </a:solidFill>
          </a:ln>
        </p:spPr>
        <p:txBody>
          <a:bodyPr>
            <a:spAutoFit/>
          </a:bodyPr>
          <a:lstStyle/>
          <a:p>
            <a:r>
              <a:rPr lang="en-GB" b="1" dirty="0" smtClean="0">
                <a:solidFill>
                  <a:prstClr val="black"/>
                </a:solidFill>
              </a:rPr>
              <a:t>Round One 'City Deals' offered eight British cities greater control over spending</a:t>
            </a:r>
          </a:p>
          <a:p>
            <a:r>
              <a:rPr lang="en-GB" dirty="0" smtClean="0">
                <a:solidFill>
                  <a:prstClr val="black"/>
                </a:solidFill>
              </a:rPr>
              <a:t>Birmingham, Bristol, Leeds, Liverpool, Newcastle, Nottingham, Sheffield and Manchester reached agreement with Whitehall over devolved powers</a:t>
            </a:r>
            <a:endParaRPr lang="en-GB" dirty="0">
              <a:solidFill>
                <a:prstClr val="black"/>
              </a:solidFill>
            </a:endParaRPr>
          </a:p>
        </p:txBody>
      </p:sp>
      <p:sp>
        <p:nvSpPr>
          <p:cNvPr id="4" name="TextBox 3"/>
          <p:cNvSpPr txBox="1"/>
          <p:nvPr/>
        </p:nvSpPr>
        <p:spPr>
          <a:xfrm>
            <a:off x="683568" y="5877272"/>
            <a:ext cx="2448272" cy="369332"/>
          </a:xfrm>
          <a:prstGeom prst="rect">
            <a:avLst/>
          </a:prstGeom>
          <a:noFill/>
        </p:spPr>
        <p:txBody>
          <a:bodyPr wrap="square" rtlCol="0">
            <a:spAutoFit/>
          </a:bodyPr>
          <a:lstStyle/>
          <a:p>
            <a:r>
              <a:rPr lang="en-GB" dirty="0" smtClean="0">
                <a:solidFill>
                  <a:prstClr val="white"/>
                </a:solidFill>
              </a:rPr>
              <a:t>Source: The Guardian</a:t>
            </a:r>
            <a:endParaRPr lang="en-GB" dirty="0">
              <a:solidFill>
                <a:prstClr val="white"/>
              </a:solidFill>
            </a:endParaRPr>
          </a:p>
        </p:txBody>
      </p:sp>
      <p:cxnSp>
        <p:nvCxnSpPr>
          <p:cNvPr id="6" name="Straight Connector 5"/>
          <p:cNvCxnSpPr/>
          <p:nvPr/>
        </p:nvCxnSpPr>
        <p:spPr>
          <a:xfrm>
            <a:off x="3851920" y="1052736"/>
            <a:ext cx="1368152"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5364088" y="3482146"/>
            <a:ext cx="3096344" cy="1200329"/>
          </a:xfrm>
          <a:prstGeom prst="rect">
            <a:avLst/>
          </a:prstGeom>
          <a:solidFill>
            <a:schemeClr val="accent6">
              <a:lumMod val="20000"/>
              <a:lumOff val="80000"/>
            </a:schemeClr>
          </a:solidFill>
          <a:ln>
            <a:solidFill>
              <a:srgbClr val="C00000"/>
            </a:solidFill>
          </a:ln>
        </p:spPr>
        <p:txBody>
          <a:bodyPr wrap="square" rtlCol="0">
            <a:spAutoFit/>
          </a:bodyPr>
          <a:lstStyle/>
          <a:p>
            <a:r>
              <a:rPr lang="en-GB" b="1" dirty="0" smtClean="0">
                <a:solidFill>
                  <a:srgbClr val="C00000"/>
                </a:solidFill>
              </a:rPr>
              <a:t>Issue 4</a:t>
            </a:r>
            <a:r>
              <a:rPr lang="en-GB" dirty="0" smtClean="0">
                <a:solidFill>
                  <a:prstClr val="black"/>
                </a:solidFill>
              </a:rPr>
              <a:t> – Genuine step forward or limited outcomes clouded in ‘smoke and mirrors’ and overall funding cuts? </a:t>
            </a:r>
            <a:endParaRPr lang="en-GB" dirty="0">
              <a:solidFill>
                <a:prstClr val="black"/>
              </a:solidFill>
            </a:endParaRPr>
          </a:p>
        </p:txBody>
      </p:sp>
    </p:spTree>
    <p:extLst>
      <p:ext uri="{BB962C8B-B14F-4D97-AF65-F5344CB8AC3E}">
        <p14:creationId xmlns:p14="http://schemas.microsoft.com/office/powerpoint/2010/main" xmlns="" val="31962043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31002" y="59247"/>
            <a:ext cx="8229600" cy="706090"/>
          </a:xfrm>
        </p:spPr>
        <p:txBody>
          <a:bodyPr>
            <a:noAutofit/>
          </a:bodyPr>
          <a:lstStyle/>
          <a:p>
            <a:r>
              <a:rPr lang="en-GB" sz="2800" dirty="0" smtClean="0"/>
              <a:t>Outcome: a two region view of England? </a:t>
            </a:r>
            <a:endParaRPr lang="en-GB" sz="2800" dirty="0"/>
          </a:p>
        </p:txBody>
      </p:sp>
      <p:sp>
        <p:nvSpPr>
          <p:cNvPr id="6" name="Oval 5"/>
          <p:cNvSpPr/>
          <p:nvPr/>
        </p:nvSpPr>
        <p:spPr>
          <a:xfrm>
            <a:off x="524218" y="1224680"/>
            <a:ext cx="4608512" cy="4752528"/>
          </a:xfrm>
          <a:prstGeom prst="ellipse">
            <a:avLst/>
          </a:prstGeom>
          <a:solidFill>
            <a:schemeClr val="accent4">
              <a:lumMod val="20000"/>
              <a:lumOff val="8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5" name="Oval 4"/>
          <p:cNvSpPr/>
          <p:nvPr/>
        </p:nvSpPr>
        <p:spPr>
          <a:xfrm>
            <a:off x="4771516" y="3663819"/>
            <a:ext cx="2826520" cy="3006259"/>
          </a:xfrm>
          <a:prstGeom prst="ellipse">
            <a:avLst/>
          </a:prstGeom>
          <a:solidFill>
            <a:schemeClr val="accent6">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7" name="Oval 6"/>
          <p:cNvSpPr/>
          <p:nvPr/>
        </p:nvSpPr>
        <p:spPr>
          <a:xfrm>
            <a:off x="5364088" y="4538231"/>
            <a:ext cx="1584176" cy="1501851"/>
          </a:xfrm>
          <a:prstGeom prst="ellipse">
            <a:avLst/>
          </a:prstGeom>
          <a:solidFill>
            <a:schemeClr val="accent5">
              <a:lumMod val="20000"/>
              <a:lumOff val="80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2" name="Oval 11"/>
          <p:cNvSpPr/>
          <p:nvPr/>
        </p:nvSpPr>
        <p:spPr>
          <a:xfrm>
            <a:off x="2828474" y="1556792"/>
            <a:ext cx="339370" cy="3434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3" name="TextBox 2"/>
          <p:cNvSpPr txBox="1"/>
          <p:nvPr/>
        </p:nvSpPr>
        <p:spPr>
          <a:xfrm>
            <a:off x="4572000" y="6107176"/>
            <a:ext cx="3312368" cy="584775"/>
          </a:xfrm>
          <a:prstGeom prst="rect">
            <a:avLst/>
          </a:prstGeom>
          <a:noFill/>
        </p:spPr>
        <p:txBody>
          <a:bodyPr wrap="square" rtlCol="0">
            <a:spAutoFit/>
          </a:bodyPr>
          <a:lstStyle/>
          <a:p>
            <a:r>
              <a:rPr lang="en-GB" sz="1600" dirty="0" smtClean="0">
                <a:solidFill>
                  <a:prstClr val="black"/>
                </a:solidFill>
              </a:rPr>
              <a:t>Region 1 – e.g. London and GSE</a:t>
            </a:r>
          </a:p>
          <a:p>
            <a:r>
              <a:rPr lang="en-GB" sz="1600" dirty="0" smtClean="0">
                <a:solidFill>
                  <a:prstClr val="black"/>
                </a:solidFill>
              </a:rPr>
              <a:t>(London mega-city-region)</a:t>
            </a:r>
            <a:endParaRPr lang="en-GB" sz="1600" dirty="0">
              <a:solidFill>
                <a:prstClr val="black"/>
              </a:solidFill>
            </a:endParaRPr>
          </a:p>
        </p:txBody>
      </p:sp>
      <p:sp>
        <p:nvSpPr>
          <p:cNvPr id="16" name="TextBox 15"/>
          <p:cNvSpPr txBox="1"/>
          <p:nvPr/>
        </p:nvSpPr>
        <p:spPr>
          <a:xfrm>
            <a:off x="142101" y="1484784"/>
            <a:ext cx="2766044" cy="830997"/>
          </a:xfrm>
          <a:prstGeom prst="rect">
            <a:avLst/>
          </a:prstGeom>
          <a:noFill/>
        </p:spPr>
        <p:txBody>
          <a:bodyPr wrap="square" rtlCol="0">
            <a:spAutoFit/>
          </a:bodyPr>
          <a:lstStyle/>
          <a:p>
            <a:r>
              <a:rPr lang="en-GB" sz="1600" dirty="0" smtClean="0">
                <a:solidFill>
                  <a:prstClr val="black"/>
                </a:solidFill>
              </a:rPr>
              <a:t>Region 2 – e.g. Rest of the country (Midlands, North and South West)</a:t>
            </a:r>
            <a:endParaRPr lang="en-GB" sz="1600" dirty="0">
              <a:solidFill>
                <a:prstClr val="black"/>
              </a:solidFill>
            </a:endParaRPr>
          </a:p>
        </p:txBody>
      </p:sp>
      <p:cxnSp>
        <p:nvCxnSpPr>
          <p:cNvPr id="20" name="Straight Arrow Connector 19"/>
          <p:cNvCxnSpPr/>
          <p:nvPr/>
        </p:nvCxnSpPr>
        <p:spPr>
          <a:xfrm flipH="1">
            <a:off x="3370396" y="2585828"/>
            <a:ext cx="663926" cy="144016"/>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3739522" y="1997392"/>
            <a:ext cx="720080" cy="584775"/>
          </a:xfrm>
          <a:prstGeom prst="rect">
            <a:avLst/>
          </a:prstGeom>
          <a:noFill/>
        </p:spPr>
        <p:txBody>
          <a:bodyPr wrap="square" rtlCol="0">
            <a:spAutoFit/>
          </a:bodyPr>
          <a:lstStyle/>
          <a:p>
            <a:r>
              <a:rPr lang="en-GB" sz="1600" dirty="0" smtClean="0">
                <a:solidFill>
                  <a:prstClr val="black"/>
                </a:solidFill>
              </a:rPr>
              <a:t>Core Cities</a:t>
            </a:r>
            <a:endParaRPr lang="en-GB" sz="1600" dirty="0">
              <a:solidFill>
                <a:prstClr val="black"/>
              </a:solidFill>
            </a:endParaRPr>
          </a:p>
        </p:txBody>
      </p:sp>
      <p:sp>
        <p:nvSpPr>
          <p:cNvPr id="31" name="TextBox 30"/>
          <p:cNvSpPr txBox="1"/>
          <p:nvPr/>
        </p:nvSpPr>
        <p:spPr>
          <a:xfrm>
            <a:off x="179512" y="706613"/>
            <a:ext cx="8784976" cy="646331"/>
          </a:xfrm>
          <a:prstGeom prst="rect">
            <a:avLst/>
          </a:prstGeom>
          <a:noFill/>
        </p:spPr>
        <p:txBody>
          <a:bodyPr wrap="square" rtlCol="0">
            <a:spAutoFit/>
          </a:bodyPr>
          <a:lstStyle/>
          <a:p>
            <a:r>
              <a:rPr lang="en-GB" dirty="0" smtClean="0">
                <a:solidFill>
                  <a:srgbClr val="C00000"/>
                </a:solidFill>
              </a:rPr>
              <a:t>Is there a tension between different frameworks? And how might it work out in practice in government? </a:t>
            </a:r>
            <a:endParaRPr lang="en-GB" dirty="0">
              <a:solidFill>
                <a:srgbClr val="C00000"/>
              </a:solidFill>
            </a:endParaRPr>
          </a:p>
        </p:txBody>
      </p:sp>
      <p:sp>
        <p:nvSpPr>
          <p:cNvPr id="24" name="Line 12"/>
          <p:cNvSpPr>
            <a:spLocks noChangeShapeType="1"/>
          </p:cNvSpPr>
          <p:nvPr/>
        </p:nvSpPr>
        <p:spPr bwMode="auto">
          <a:xfrm>
            <a:off x="1666002" y="620688"/>
            <a:ext cx="5801598" cy="0"/>
          </a:xfrm>
          <a:prstGeom prst="line">
            <a:avLst/>
          </a:prstGeom>
          <a:noFill/>
          <a:ln w="38100">
            <a:solidFill>
              <a:srgbClr val="CC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a:solidFill>
                <a:prstClr val="black"/>
              </a:solidFill>
            </a:endParaRPr>
          </a:p>
        </p:txBody>
      </p:sp>
      <p:sp>
        <p:nvSpPr>
          <p:cNvPr id="27" name="Oval 26"/>
          <p:cNvSpPr/>
          <p:nvPr/>
        </p:nvSpPr>
        <p:spPr>
          <a:xfrm>
            <a:off x="3059832" y="2852936"/>
            <a:ext cx="339370" cy="3434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30" name="Oval 29"/>
          <p:cNvSpPr/>
          <p:nvPr/>
        </p:nvSpPr>
        <p:spPr>
          <a:xfrm>
            <a:off x="3710717" y="3343333"/>
            <a:ext cx="339370" cy="3434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32" name="Oval 31"/>
          <p:cNvSpPr/>
          <p:nvPr/>
        </p:nvSpPr>
        <p:spPr>
          <a:xfrm>
            <a:off x="3059832" y="4078758"/>
            <a:ext cx="339370" cy="3434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33" name="Oval 32"/>
          <p:cNvSpPr/>
          <p:nvPr/>
        </p:nvSpPr>
        <p:spPr>
          <a:xfrm>
            <a:off x="2658789" y="5325773"/>
            <a:ext cx="339370" cy="3434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34" name="Oval 33"/>
          <p:cNvSpPr/>
          <p:nvPr/>
        </p:nvSpPr>
        <p:spPr>
          <a:xfrm>
            <a:off x="1355438" y="4231790"/>
            <a:ext cx="339370" cy="3434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35" name="Oval 34"/>
          <p:cNvSpPr/>
          <p:nvPr/>
        </p:nvSpPr>
        <p:spPr>
          <a:xfrm>
            <a:off x="1970228" y="3689303"/>
            <a:ext cx="339370" cy="3434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36" name="Oval 35"/>
          <p:cNvSpPr/>
          <p:nvPr/>
        </p:nvSpPr>
        <p:spPr>
          <a:xfrm>
            <a:off x="1965147" y="2657836"/>
            <a:ext cx="339370" cy="3434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37" name="AutoShape 8"/>
          <p:cNvSpPr>
            <a:spLocks noChangeArrowheads="1"/>
          </p:cNvSpPr>
          <p:nvPr/>
        </p:nvSpPr>
        <p:spPr bwMode="auto">
          <a:xfrm>
            <a:off x="3739522" y="3093578"/>
            <a:ext cx="281759" cy="507366"/>
          </a:xfrm>
          <a:prstGeom prst="triangle">
            <a:avLst>
              <a:gd name="adj" fmla="val 50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solidFill>
                <a:prstClr val="black"/>
              </a:solidFill>
            </a:endParaRPr>
          </a:p>
        </p:txBody>
      </p:sp>
      <p:sp>
        <p:nvSpPr>
          <p:cNvPr id="39" name="AutoShape 8"/>
          <p:cNvSpPr>
            <a:spLocks noChangeArrowheads="1"/>
          </p:cNvSpPr>
          <p:nvPr/>
        </p:nvSpPr>
        <p:spPr bwMode="auto">
          <a:xfrm>
            <a:off x="3088637" y="2614606"/>
            <a:ext cx="281759" cy="507366"/>
          </a:xfrm>
          <a:prstGeom prst="triangle">
            <a:avLst>
              <a:gd name="adj" fmla="val 50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solidFill>
                <a:prstClr val="black"/>
              </a:solidFill>
            </a:endParaRPr>
          </a:p>
        </p:txBody>
      </p:sp>
      <p:sp>
        <p:nvSpPr>
          <p:cNvPr id="40" name="AutoShape 8"/>
          <p:cNvSpPr>
            <a:spLocks noChangeArrowheads="1"/>
          </p:cNvSpPr>
          <p:nvPr/>
        </p:nvSpPr>
        <p:spPr bwMode="auto">
          <a:xfrm>
            <a:off x="3117443" y="3825075"/>
            <a:ext cx="281759" cy="507366"/>
          </a:xfrm>
          <a:prstGeom prst="triangle">
            <a:avLst>
              <a:gd name="adj" fmla="val 50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solidFill>
                <a:prstClr val="black"/>
              </a:solidFill>
            </a:endParaRPr>
          </a:p>
        </p:txBody>
      </p:sp>
      <p:sp>
        <p:nvSpPr>
          <p:cNvPr id="41" name="AutoShape 8"/>
          <p:cNvSpPr>
            <a:spLocks noChangeArrowheads="1"/>
          </p:cNvSpPr>
          <p:nvPr/>
        </p:nvSpPr>
        <p:spPr bwMode="auto">
          <a:xfrm>
            <a:off x="2716400" y="5123415"/>
            <a:ext cx="281759" cy="507366"/>
          </a:xfrm>
          <a:prstGeom prst="triangle">
            <a:avLst>
              <a:gd name="adj" fmla="val 50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solidFill>
                <a:prstClr val="black"/>
              </a:solidFill>
            </a:endParaRPr>
          </a:p>
        </p:txBody>
      </p:sp>
      <p:sp>
        <p:nvSpPr>
          <p:cNvPr id="42" name="AutoShape 8"/>
          <p:cNvSpPr>
            <a:spLocks noChangeArrowheads="1"/>
          </p:cNvSpPr>
          <p:nvPr/>
        </p:nvSpPr>
        <p:spPr bwMode="auto">
          <a:xfrm>
            <a:off x="1993952" y="3433140"/>
            <a:ext cx="281759" cy="507366"/>
          </a:xfrm>
          <a:prstGeom prst="triangle">
            <a:avLst>
              <a:gd name="adj" fmla="val 50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solidFill>
                <a:prstClr val="black"/>
              </a:solidFill>
            </a:endParaRPr>
          </a:p>
        </p:txBody>
      </p:sp>
      <p:sp>
        <p:nvSpPr>
          <p:cNvPr id="43" name="AutoShape 8"/>
          <p:cNvSpPr>
            <a:spLocks noChangeArrowheads="1"/>
          </p:cNvSpPr>
          <p:nvPr/>
        </p:nvSpPr>
        <p:spPr bwMode="auto">
          <a:xfrm>
            <a:off x="1384243" y="3940506"/>
            <a:ext cx="281759" cy="507366"/>
          </a:xfrm>
          <a:prstGeom prst="triangle">
            <a:avLst>
              <a:gd name="adj" fmla="val 50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solidFill>
                <a:prstClr val="black"/>
              </a:solidFill>
            </a:endParaRPr>
          </a:p>
        </p:txBody>
      </p:sp>
      <p:sp>
        <p:nvSpPr>
          <p:cNvPr id="45" name="AutoShape 8"/>
          <p:cNvSpPr>
            <a:spLocks noChangeArrowheads="1"/>
          </p:cNvSpPr>
          <p:nvPr/>
        </p:nvSpPr>
        <p:spPr bwMode="auto">
          <a:xfrm>
            <a:off x="1970228" y="2424370"/>
            <a:ext cx="281759" cy="507366"/>
          </a:xfrm>
          <a:prstGeom prst="triangle">
            <a:avLst>
              <a:gd name="adj" fmla="val 50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solidFill>
                <a:prstClr val="black"/>
              </a:solidFill>
            </a:endParaRPr>
          </a:p>
        </p:txBody>
      </p:sp>
      <p:sp>
        <p:nvSpPr>
          <p:cNvPr id="46" name="AutoShape 8"/>
          <p:cNvSpPr>
            <a:spLocks noChangeArrowheads="1"/>
          </p:cNvSpPr>
          <p:nvPr/>
        </p:nvSpPr>
        <p:spPr bwMode="auto">
          <a:xfrm>
            <a:off x="2886085" y="1352944"/>
            <a:ext cx="281759" cy="507366"/>
          </a:xfrm>
          <a:prstGeom prst="triangle">
            <a:avLst>
              <a:gd name="adj" fmla="val 50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solidFill>
                <a:prstClr val="black"/>
              </a:solidFill>
            </a:endParaRPr>
          </a:p>
        </p:txBody>
      </p:sp>
      <p:sp>
        <p:nvSpPr>
          <p:cNvPr id="47" name="AutoShape 4"/>
          <p:cNvSpPr>
            <a:spLocks noChangeArrowheads="1"/>
          </p:cNvSpPr>
          <p:nvPr/>
        </p:nvSpPr>
        <p:spPr bwMode="auto">
          <a:xfrm>
            <a:off x="5132730" y="3347373"/>
            <a:ext cx="2050677" cy="2496915"/>
          </a:xfrm>
          <a:prstGeom prst="triangle">
            <a:avLst>
              <a:gd name="adj" fmla="val 50000"/>
            </a:avLst>
          </a:prstGeom>
          <a:solidFill>
            <a:schemeClr val="accent5">
              <a:lumMod val="20000"/>
              <a:lumOff val="80000"/>
            </a:schemeClr>
          </a:solidFill>
          <a:ln w="9525">
            <a:solidFill>
              <a:schemeClr val="tx1"/>
            </a:solidFill>
            <a:miter lim="800000"/>
            <a:headEnd/>
            <a:tailEnd/>
          </a:ln>
          <a:effectLst/>
          <a:extLst/>
        </p:spPr>
        <p:txBody>
          <a:bodyPr wrap="none" anchor="ctr"/>
          <a:lstStyle/>
          <a:p>
            <a:endParaRPr lang="en-GB">
              <a:solidFill>
                <a:prstClr val="black"/>
              </a:solidFill>
            </a:endParaRPr>
          </a:p>
        </p:txBody>
      </p:sp>
      <p:sp>
        <p:nvSpPr>
          <p:cNvPr id="48" name="TextBox 47"/>
          <p:cNvSpPr txBox="1"/>
          <p:nvPr/>
        </p:nvSpPr>
        <p:spPr>
          <a:xfrm>
            <a:off x="5716724" y="5114096"/>
            <a:ext cx="936104" cy="369332"/>
          </a:xfrm>
          <a:prstGeom prst="rect">
            <a:avLst/>
          </a:prstGeom>
          <a:noFill/>
        </p:spPr>
        <p:txBody>
          <a:bodyPr wrap="square" rtlCol="0">
            <a:spAutoFit/>
          </a:bodyPr>
          <a:lstStyle/>
          <a:p>
            <a:r>
              <a:rPr lang="en-GB" dirty="0" smtClean="0">
                <a:solidFill>
                  <a:prstClr val="black"/>
                </a:solidFill>
              </a:rPr>
              <a:t>London</a:t>
            </a:r>
            <a:endParaRPr lang="en-GB" dirty="0">
              <a:solidFill>
                <a:prstClr val="black"/>
              </a:solidFill>
            </a:endParaRPr>
          </a:p>
        </p:txBody>
      </p:sp>
      <p:sp>
        <p:nvSpPr>
          <p:cNvPr id="2" name="TextBox 1"/>
          <p:cNvSpPr txBox="1"/>
          <p:nvPr/>
        </p:nvSpPr>
        <p:spPr>
          <a:xfrm>
            <a:off x="211876" y="6300746"/>
            <a:ext cx="4195444" cy="369332"/>
          </a:xfrm>
          <a:prstGeom prst="rect">
            <a:avLst/>
          </a:prstGeom>
          <a:noFill/>
        </p:spPr>
        <p:txBody>
          <a:bodyPr wrap="none" rtlCol="0">
            <a:spAutoFit/>
          </a:bodyPr>
          <a:lstStyle/>
          <a:p>
            <a:r>
              <a:rPr lang="en-GB" dirty="0" smtClean="0">
                <a:solidFill>
                  <a:prstClr val="black"/>
                </a:solidFill>
              </a:rPr>
              <a:t>Source: Based on Hildreth and Bailey, 2012</a:t>
            </a:r>
            <a:endParaRPr lang="en-GB" dirty="0">
              <a:solidFill>
                <a:prstClr val="black"/>
              </a:solidFill>
            </a:endParaRPr>
          </a:p>
        </p:txBody>
      </p:sp>
      <p:sp>
        <p:nvSpPr>
          <p:cNvPr id="38" name="TextBox 37"/>
          <p:cNvSpPr txBox="1"/>
          <p:nvPr/>
        </p:nvSpPr>
        <p:spPr>
          <a:xfrm>
            <a:off x="4607008" y="1405371"/>
            <a:ext cx="4357480" cy="646331"/>
          </a:xfrm>
          <a:prstGeom prst="rect">
            <a:avLst/>
          </a:prstGeom>
          <a:solidFill>
            <a:schemeClr val="accent6">
              <a:lumMod val="20000"/>
              <a:lumOff val="80000"/>
            </a:schemeClr>
          </a:solidFill>
          <a:ln>
            <a:solidFill>
              <a:srgbClr val="C00000"/>
            </a:solidFill>
          </a:ln>
        </p:spPr>
        <p:txBody>
          <a:bodyPr wrap="square" rtlCol="0">
            <a:spAutoFit/>
          </a:bodyPr>
          <a:lstStyle/>
          <a:p>
            <a:r>
              <a:rPr lang="en-GB" dirty="0" smtClean="0">
                <a:solidFill>
                  <a:prstClr val="black"/>
                </a:solidFill>
              </a:rPr>
              <a:t>Two region model of England, with privileged London and SE</a:t>
            </a:r>
            <a:endParaRPr lang="en-GB" dirty="0">
              <a:solidFill>
                <a:prstClr val="black"/>
              </a:solidFill>
            </a:endParaRPr>
          </a:p>
        </p:txBody>
      </p:sp>
      <p:sp>
        <p:nvSpPr>
          <p:cNvPr id="44" name="TextBox 43"/>
          <p:cNvSpPr txBox="1"/>
          <p:nvPr/>
        </p:nvSpPr>
        <p:spPr>
          <a:xfrm>
            <a:off x="4607008" y="2124163"/>
            <a:ext cx="4336536" cy="646331"/>
          </a:xfrm>
          <a:prstGeom prst="rect">
            <a:avLst/>
          </a:prstGeom>
          <a:solidFill>
            <a:schemeClr val="accent6">
              <a:lumMod val="20000"/>
              <a:lumOff val="80000"/>
            </a:schemeClr>
          </a:solidFill>
          <a:ln>
            <a:solidFill>
              <a:srgbClr val="C00000"/>
            </a:solidFill>
          </a:ln>
        </p:spPr>
        <p:txBody>
          <a:bodyPr wrap="square" rtlCol="0">
            <a:spAutoFit/>
          </a:bodyPr>
          <a:lstStyle/>
          <a:p>
            <a:r>
              <a:rPr lang="en-GB" dirty="0" smtClean="0">
                <a:solidFill>
                  <a:prstClr val="black"/>
                </a:solidFill>
              </a:rPr>
              <a:t>Cities outside London viewed holistically or context for reducing costs via deregulation? </a:t>
            </a:r>
            <a:endParaRPr lang="en-GB" dirty="0">
              <a:solidFill>
                <a:prstClr val="black"/>
              </a:solidFill>
            </a:endParaRPr>
          </a:p>
        </p:txBody>
      </p:sp>
      <p:pic>
        <p:nvPicPr>
          <p:cNvPr id="49" name="Picture 2" descr="http://www1.aston.ac.uk/EasySiteWeb/EasySite/StyleData/13-Home/Images/header-logo.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302764" y="6171087"/>
            <a:ext cx="1809750" cy="628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8232454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Oval 2"/>
          <p:cNvSpPr>
            <a:spLocks noChangeArrowheads="1"/>
          </p:cNvSpPr>
          <p:nvPr/>
        </p:nvSpPr>
        <p:spPr bwMode="auto">
          <a:xfrm>
            <a:off x="1835150" y="3213100"/>
            <a:ext cx="1800225" cy="936625"/>
          </a:xfrm>
          <a:prstGeom prst="ellipse">
            <a:avLst/>
          </a:prstGeom>
          <a:gradFill rotWithShape="1">
            <a:gsLst>
              <a:gs pos="0">
                <a:srgbClr val="CCFF66">
                  <a:alpha val="98000"/>
                </a:srgbClr>
              </a:gs>
              <a:gs pos="100000">
                <a:srgbClr val="CCFF66">
                  <a:gamma/>
                  <a:shade val="46275"/>
                  <a:invGamma/>
                </a:srgbClr>
              </a:gs>
            </a:gsLst>
            <a:lin ang="5400000" scaled="1"/>
          </a:gra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1507" name="Oval 3"/>
          <p:cNvSpPr>
            <a:spLocks noChangeArrowheads="1"/>
          </p:cNvSpPr>
          <p:nvPr/>
        </p:nvSpPr>
        <p:spPr bwMode="auto">
          <a:xfrm>
            <a:off x="1116013" y="1341438"/>
            <a:ext cx="3241675" cy="1873250"/>
          </a:xfrm>
          <a:prstGeom prst="ellipse">
            <a:avLst/>
          </a:prstGeom>
          <a:gradFill rotWithShape="1">
            <a:gsLst>
              <a:gs pos="0">
                <a:srgbClr val="CCFF66">
                  <a:alpha val="98000"/>
                </a:srgbClr>
              </a:gs>
              <a:gs pos="100000">
                <a:srgbClr val="CCFF66">
                  <a:gamma/>
                  <a:shade val="46275"/>
                  <a:invGamma/>
                </a:srgbClr>
              </a:gs>
            </a:gsLst>
            <a:lin ang="5400000" scaled="1"/>
          </a:gra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1508" name="Oval 4"/>
          <p:cNvSpPr>
            <a:spLocks noChangeArrowheads="1"/>
          </p:cNvSpPr>
          <p:nvPr/>
        </p:nvSpPr>
        <p:spPr bwMode="auto">
          <a:xfrm>
            <a:off x="3419475" y="115888"/>
            <a:ext cx="1873250" cy="1152525"/>
          </a:xfrm>
          <a:prstGeom prst="ellipse">
            <a:avLst/>
          </a:prstGeom>
          <a:gradFill rotWithShape="1">
            <a:gsLst>
              <a:gs pos="0">
                <a:srgbClr val="CCFF66">
                  <a:alpha val="98000"/>
                </a:srgbClr>
              </a:gs>
              <a:gs pos="100000">
                <a:srgbClr val="CCFF66">
                  <a:gamma/>
                  <a:shade val="46275"/>
                  <a:invGamma/>
                </a:srgbClr>
              </a:gs>
            </a:gsLst>
            <a:lin ang="5400000" scaled="1"/>
          </a:gra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1509" name="Oval 5"/>
          <p:cNvSpPr>
            <a:spLocks noChangeArrowheads="1"/>
          </p:cNvSpPr>
          <p:nvPr/>
        </p:nvSpPr>
        <p:spPr bwMode="auto">
          <a:xfrm>
            <a:off x="4140200" y="333375"/>
            <a:ext cx="647700" cy="574675"/>
          </a:xfrm>
          <a:prstGeom prst="ellipse">
            <a:avLst/>
          </a:prstGeom>
          <a:solidFill>
            <a:srgbClr val="FF99FF"/>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1510" name="Oval 6"/>
          <p:cNvSpPr>
            <a:spLocks noChangeArrowheads="1"/>
          </p:cNvSpPr>
          <p:nvPr/>
        </p:nvSpPr>
        <p:spPr bwMode="auto">
          <a:xfrm>
            <a:off x="5076825" y="2276475"/>
            <a:ext cx="3743325" cy="3313113"/>
          </a:xfrm>
          <a:prstGeom prst="ellipse">
            <a:avLst/>
          </a:prstGeom>
          <a:gradFill rotWithShape="1">
            <a:gsLst>
              <a:gs pos="0">
                <a:srgbClr val="CCFF66">
                  <a:alpha val="98000"/>
                </a:srgbClr>
              </a:gs>
              <a:gs pos="100000">
                <a:srgbClr val="CCFF66">
                  <a:gamma/>
                  <a:shade val="46275"/>
                  <a:invGamma/>
                </a:srgbClr>
              </a:gs>
            </a:gsLst>
            <a:lin ang="5400000" scaled="1"/>
          </a:gra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1511" name="Oval 7"/>
          <p:cNvSpPr>
            <a:spLocks noChangeArrowheads="1"/>
          </p:cNvSpPr>
          <p:nvPr/>
        </p:nvSpPr>
        <p:spPr bwMode="auto">
          <a:xfrm>
            <a:off x="6156325" y="3357563"/>
            <a:ext cx="1584325" cy="1368425"/>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1512" name="Oval 8"/>
          <p:cNvSpPr>
            <a:spLocks noChangeArrowheads="1"/>
          </p:cNvSpPr>
          <p:nvPr/>
        </p:nvSpPr>
        <p:spPr bwMode="auto">
          <a:xfrm>
            <a:off x="5148263" y="3933825"/>
            <a:ext cx="360362" cy="360363"/>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1513" name="Oval 9"/>
          <p:cNvSpPr>
            <a:spLocks noChangeArrowheads="1"/>
          </p:cNvSpPr>
          <p:nvPr/>
        </p:nvSpPr>
        <p:spPr bwMode="auto">
          <a:xfrm>
            <a:off x="6443663" y="5589588"/>
            <a:ext cx="360362" cy="360362"/>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1514" name="Oval 10"/>
          <p:cNvSpPr>
            <a:spLocks noChangeArrowheads="1"/>
          </p:cNvSpPr>
          <p:nvPr/>
        </p:nvSpPr>
        <p:spPr bwMode="auto">
          <a:xfrm>
            <a:off x="8243888" y="5373688"/>
            <a:ext cx="360362" cy="360362"/>
          </a:xfrm>
          <a:prstGeom prst="ellipse">
            <a:avLst/>
          </a:prstGeom>
          <a:solidFill>
            <a:srgbClr val="FF99FF"/>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1515" name="Oval 11"/>
          <p:cNvSpPr>
            <a:spLocks noChangeArrowheads="1"/>
          </p:cNvSpPr>
          <p:nvPr/>
        </p:nvSpPr>
        <p:spPr bwMode="auto">
          <a:xfrm>
            <a:off x="4211638" y="476250"/>
            <a:ext cx="504825" cy="288925"/>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1516" name="Oval 12"/>
          <p:cNvSpPr>
            <a:spLocks noChangeArrowheads="1"/>
          </p:cNvSpPr>
          <p:nvPr/>
        </p:nvSpPr>
        <p:spPr bwMode="auto">
          <a:xfrm>
            <a:off x="3851275" y="2133600"/>
            <a:ext cx="360363" cy="360363"/>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1517" name="Oval 13"/>
          <p:cNvSpPr>
            <a:spLocks noChangeArrowheads="1"/>
          </p:cNvSpPr>
          <p:nvPr/>
        </p:nvSpPr>
        <p:spPr bwMode="auto">
          <a:xfrm>
            <a:off x="4572000" y="836613"/>
            <a:ext cx="360363" cy="360362"/>
          </a:xfrm>
          <a:prstGeom prst="ellipse">
            <a:avLst/>
          </a:prstGeom>
          <a:solidFill>
            <a:srgbClr val="FF99FF"/>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1518" name="Line 14"/>
          <p:cNvSpPr>
            <a:spLocks noChangeShapeType="1"/>
          </p:cNvSpPr>
          <p:nvPr/>
        </p:nvSpPr>
        <p:spPr bwMode="auto">
          <a:xfrm flipV="1">
            <a:off x="3348038" y="1412875"/>
            <a:ext cx="3671887" cy="2879725"/>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a:p>
        </p:txBody>
      </p:sp>
      <p:sp>
        <p:nvSpPr>
          <p:cNvPr id="21519" name="Text Box 15"/>
          <p:cNvSpPr txBox="1">
            <a:spLocks noChangeArrowheads="1"/>
          </p:cNvSpPr>
          <p:nvPr/>
        </p:nvSpPr>
        <p:spPr bwMode="auto">
          <a:xfrm>
            <a:off x="6443663" y="3860800"/>
            <a:ext cx="107950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GB" sz="1600">
                <a:latin typeface="Verdana" pitchFamily="34" charset="0"/>
              </a:rPr>
              <a:t>London</a:t>
            </a:r>
            <a:endParaRPr lang="en-US" sz="1600">
              <a:latin typeface="Verdana" pitchFamily="34" charset="0"/>
            </a:endParaRPr>
          </a:p>
        </p:txBody>
      </p:sp>
      <p:sp>
        <p:nvSpPr>
          <p:cNvPr id="21520" name="Text Box 16"/>
          <p:cNvSpPr txBox="1">
            <a:spLocks noChangeArrowheads="1"/>
          </p:cNvSpPr>
          <p:nvPr/>
        </p:nvSpPr>
        <p:spPr bwMode="auto">
          <a:xfrm>
            <a:off x="4859338" y="4365625"/>
            <a:ext cx="1008062"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GB" sz="1600">
                <a:latin typeface="Verdana" pitchFamily="34" charset="0"/>
              </a:rPr>
              <a:t>Reading</a:t>
            </a:r>
            <a:endParaRPr lang="en-US" sz="1600">
              <a:latin typeface="Verdana" pitchFamily="34" charset="0"/>
            </a:endParaRPr>
          </a:p>
        </p:txBody>
      </p:sp>
      <p:sp>
        <p:nvSpPr>
          <p:cNvPr id="21521" name="Text Box 17"/>
          <p:cNvSpPr txBox="1">
            <a:spLocks noChangeArrowheads="1"/>
          </p:cNvSpPr>
          <p:nvPr/>
        </p:nvSpPr>
        <p:spPr bwMode="auto">
          <a:xfrm>
            <a:off x="5435600" y="5445125"/>
            <a:ext cx="1152525"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GB" sz="1600">
                <a:latin typeface="Verdana" pitchFamily="34" charset="0"/>
              </a:rPr>
              <a:t>Brighton</a:t>
            </a:r>
            <a:endParaRPr lang="en-US" sz="1600">
              <a:latin typeface="Verdana" pitchFamily="34" charset="0"/>
            </a:endParaRPr>
          </a:p>
        </p:txBody>
      </p:sp>
      <p:sp>
        <p:nvSpPr>
          <p:cNvPr id="21522" name="Text Box 18"/>
          <p:cNvSpPr txBox="1">
            <a:spLocks noChangeArrowheads="1"/>
          </p:cNvSpPr>
          <p:nvPr/>
        </p:nvSpPr>
        <p:spPr bwMode="auto">
          <a:xfrm>
            <a:off x="7956550" y="5805488"/>
            <a:ext cx="151130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GB" sz="1600">
                <a:latin typeface="Verdana" pitchFamily="34" charset="0"/>
              </a:rPr>
              <a:t>Hastings</a:t>
            </a:r>
            <a:endParaRPr lang="en-US" sz="1600">
              <a:latin typeface="Verdana" pitchFamily="34" charset="0"/>
            </a:endParaRPr>
          </a:p>
        </p:txBody>
      </p:sp>
      <p:sp>
        <p:nvSpPr>
          <p:cNvPr id="21523" name="Text Box 19"/>
          <p:cNvSpPr txBox="1">
            <a:spLocks noChangeArrowheads="1"/>
          </p:cNvSpPr>
          <p:nvPr/>
        </p:nvSpPr>
        <p:spPr bwMode="auto">
          <a:xfrm>
            <a:off x="2987675" y="2133600"/>
            <a:ext cx="1152525"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GB" sz="1600">
                <a:latin typeface="Verdana" pitchFamily="34" charset="0"/>
              </a:rPr>
              <a:t>Leeds</a:t>
            </a:r>
            <a:endParaRPr lang="en-US" sz="1600">
              <a:latin typeface="Verdana" pitchFamily="34" charset="0"/>
            </a:endParaRPr>
          </a:p>
        </p:txBody>
      </p:sp>
      <p:sp>
        <p:nvSpPr>
          <p:cNvPr id="21524" name="Text Box 20"/>
          <p:cNvSpPr txBox="1">
            <a:spLocks noChangeArrowheads="1"/>
          </p:cNvSpPr>
          <p:nvPr/>
        </p:nvSpPr>
        <p:spPr bwMode="auto">
          <a:xfrm>
            <a:off x="2916238" y="620713"/>
            <a:ext cx="1150937"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GB" sz="1600">
                <a:latin typeface="Verdana" pitchFamily="34" charset="0"/>
              </a:rPr>
              <a:t>Tyneside</a:t>
            </a:r>
            <a:endParaRPr lang="en-US" sz="1600">
              <a:latin typeface="Verdana" pitchFamily="34" charset="0"/>
            </a:endParaRPr>
          </a:p>
        </p:txBody>
      </p:sp>
      <p:sp>
        <p:nvSpPr>
          <p:cNvPr id="21525" name="Oval 21"/>
          <p:cNvSpPr>
            <a:spLocks noChangeArrowheads="1"/>
          </p:cNvSpPr>
          <p:nvPr/>
        </p:nvSpPr>
        <p:spPr bwMode="auto">
          <a:xfrm>
            <a:off x="179388" y="188913"/>
            <a:ext cx="647700" cy="360362"/>
          </a:xfrm>
          <a:prstGeom prst="ellipse">
            <a:avLst/>
          </a:prstGeom>
          <a:gradFill rotWithShape="1">
            <a:gsLst>
              <a:gs pos="0">
                <a:srgbClr val="CCFF66">
                  <a:alpha val="98000"/>
                </a:srgbClr>
              </a:gs>
              <a:gs pos="100000">
                <a:srgbClr val="CCFF66">
                  <a:gamma/>
                  <a:shade val="46275"/>
                  <a:invGamma/>
                </a:srgbClr>
              </a:gs>
            </a:gsLst>
            <a:lin ang="5400000" scaled="1"/>
          </a:gra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1526" name="Text Box 22"/>
          <p:cNvSpPr txBox="1">
            <a:spLocks noChangeArrowheads="1"/>
          </p:cNvSpPr>
          <p:nvPr/>
        </p:nvSpPr>
        <p:spPr bwMode="auto">
          <a:xfrm>
            <a:off x="900113" y="188913"/>
            <a:ext cx="1296987"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GB" sz="1600">
                <a:latin typeface="Verdana" pitchFamily="34" charset="0"/>
              </a:rPr>
              <a:t>TTW area</a:t>
            </a:r>
            <a:r>
              <a:rPr lang="en-GB">
                <a:latin typeface="Verdana" pitchFamily="34" charset="0"/>
              </a:rPr>
              <a:t> </a:t>
            </a:r>
            <a:endParaRPr lang="en-US">
              <a:latin typeface="Verdana" pitchFamily="34" charset="0"/>
            </a:endParaRPr>
          </a:p>
        </p:txBody>
      </p:sp>
      <p:sp>
        <p:nvSpPr>
          <p:cNvPr id="21527" name="Oval 23"/>
          <p:cNvSpPr>
            <a:spLocks noChangeArrowheads="1"/>
          </p:cNvSpPr>
          <p:nvPr/>
        </p:nvSpPr>
        <p:spPr bwMode="auto">
          <a:xfrm>
            <a:off x="250825" y="4292600"/>
            <a:ext cx="360363" cy="360363"/>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1528" name="Oval 24"/>
          <p:cNvSpPr>
            <a:spLocks noChangeArrowheads="1"/>
          </p:cNvSpPr>
          <p:nvPr/>
        </p:nvSpPr>
        <p:spPr bwMode="auto">
          <a:xfrm>
            <a:off x="250825" y="5229225"/>
            <a:ext cx="360363" cy="360363"/>
          </a:xfrm>
          <a:prstGeom prst="ellipse">
            <a:avLst/>
          </a:prstGeom>
          <a:solidFill>
            <a:srgbClr val="FF99FF"/>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1529" name="Text Box 25"/>
          <p:cNvSpPr txBox="1">
            <a:spLocks noChangeArrowheads="1"/>
          </p:cNvSpPr>
          <p:nvPr/>
        </p:nvSpPr>
        <p:spPr bwMode="auto">
          <a:xfrm>
            <a:off x="684213" y="4365625"/>
            <a:ext cx="3095625" cy="825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GB" sz="1600">
                <a:latin typeface="Verdana" pitchFamily="34" charset="0"/>
              </a:rPr>
              <a:t>Towns and cities (or parts of) with higher increasing return industrial sectors</a:t>
            </a:r>
            <a:endParaRPr lang="en-US" sz="1600">
              <a:latin typeface="Verdana" pitchFamily="34" charset="0"/>
            </a:endParaRPr>
          </a:p>
        </p:txBody>
      </p:sp>
      <p:sp>
        <p:nvSpPr>
          <p:cNvPr id="21530" name="Text Box 26"/>
          <p:cNvSpPr txBox="1">
            <a:spLocks noChangeArrowheads="1"/>
          </p:cNvSpPr>
          <p:nvPr/>
        </p:nvSpPr>
        <p:spPr bwMode="auto">
          <a:xfrm>
            <a:off x="684213" y="5157788"/>
            <a:ext cx="3527425" cy="825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GB" sz="1600">
                <a:latin typeface="Verdana" pitchFamily="34" charset="0"/>
              </a:rPr>
              <a:t>Towns and cities with lower increasing return industrial sectors</a:t>
            </a:r>
            <a:endParaRPr lang="en-US" sz="1600">
              <a:latin typeface="Verdana" pitchFamily="34" charset="0"/>
            </a:endParaRPr>
          </a:p>
        </p:txBody>
      </p:sp>
      <p:sp>
        <p:nvSpPr>
          <p:cNvPr id="21531" name="Oval 27"/>
          <p:cNvSpPr>
            <a:spLocks noChangeArrowheads="1"/>
          </p:cNvSpPr>
          <p:nvPr/>
        </p:nvSpPr>
        <p:spPr bwMode="auto">
          <a:xfrm>
            <a:off x="7380288" y="2636838"/>
            <a:ext cx="360362" cy="360362"/>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1532" name="Oval 28"/>
          <p:cNvSpPr>
            <a:spLocks noChangeArrowheads="1"/>
          </p:cNvSpPr>
          <p:nvPr/>
        </p:nvSpPr>
        <p:spPr bwMode="auto">
          <a:xfrm>
            <a:off x="5435600" y="2924175"/>
            <a:ext cx="360363" cy="360363"/>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1533" name="Text Box 29"/>
          <p:cNvSpPr txBox="1">
            <a:spLocks noChangeArrowheads="1"/>
          </p:cNvSpPr>
          <p:nvPr/>
        </p:nvSpPr>
        <p:spPr bwMode="auto">
          <a:xfrm>
            <a:off x="5580063" y="2492375"/>
            <a:ext cx="1223962" cy="581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GB" sz="1600">
                <a:latin typeface="Verdana" pitchFamily="34" charset="0"/>
              </a:rPr>
              <a:t>Milton Keynes</a:t>
            </a:r>
            <a:endParaRPr lang="en-US" sz="1600">
              <a:latin typeface="Verdana" pitchFamily="34" charset="0"/>
            </a:endParaRPr>
          </a:p>
        </p:txBody>
      </p:sp>
      <p:sp>
        <p:nvSpPr>
          <p:cNvPr id="21534" name="Text Box 30"/>
          <p:cNvSpPr txBox="1">
            <a:spLocks noChangeArrowheads="1"/>
          </p:cNvSpPr>
          <p:nvPr/>
        </p:nvSpPr>
        <p:spPr bwMode="auto">
          <a:xfrm>
            <a:off x="6804025" y="2997200"/>
            <a:ext cx="1582738"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GB" sz="1600">
                <a:latin typeface="Verdana" pitchFamily="34" charset="0"/>
              </a:rPr>
              <a:t>Cambridge</a:t>
            </a:r>
            <a:endParaRPr lang="en-US" sz="1600">
              <a:latin typeface="Verdana" pitchFamily="34" charset="0"/>
            </a:endParaRPr>
          </a:p>
        </p:txBody>
      </p:sp>
      <p:sp>
        <p:nvSpPr>
          <p:cNvPr id="21535" name="Oval 31"/>
          <p:cNvSpPr>
            <a:spLocks noChangeArrowheads="1"/>
          </p:cNvSpPr>
          <p:nvPr/>
        </p:nvSpPr>
        <p:spPr bwMode="auto">
          <a:xfrm>
            <a:off x="4572000" y="1412875"/>
            <a:ext cx="576263" cy="503238"/>
          </a:xfrm>
          <a:prstGeom prst="ellipse">
            <a:avLst/>
          </a:prstGeom>
          <a:solidFill>
            <a:srgbClr val="FF99FF"/>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1536" name="Oval 32"/>
          <p:cNvSpPr>
            <a:spLocks noChangeArrowheads="1"/>
          </p:cNvSpPr>
          <p:nvPr/>
        </p:nvSpPr>
        <p:spPr bwMode="auto">
          <a:xfrm>
            <a:off x="1763713" y="2708275"/>
            <a:ext cx="360362" cy="360363"/>
          </a:xfrm>
          <a:prstGeom prst="ellipse">
            <a:avLst/>
          </a:prstGeom>
          <a:solidFill>
            <a:srgbClr val="FF99FF"/>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1537" name="Text Box 33"/>
          <p:cNvSpPr txBox="1">
            <a:spLocks noChangeArrowheads="1"/>
          </p:cNvSpPr>
          <p:nvPr/>
        </p:nvSpPr>
        <p:spPr bwMode="auto">
          <a:xfrm>
            <a:off x="4787900" y="476250"/>
            <a:ext cx="1223963"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GB" sz="1600">
                <a:latin typeface="Verdana" pitchFamily="34" charset="0"/>
              </a:rPr>
              <a:t>Newcastle</a:t>
            </a:r>
            <a:endParaRPr lang="en-US" sz="1600">
              <a:latin typeface="Verdana" pitchFamily="34" charset="0"/>
            </a:endParaRPr>
          </a:p>
        </p:txBody>
      </p:sp>
      <p:sp>
        <p:nvSpPr>
          <p:cNvPr id="21538" name="Text Box 34"/>
          <p:cNvSpPr txBox="1">
            <a:spLocks noChangeArrowheads="1"/>
          </p:cNvSpPr>
          <p:nvPr/>
        </p:nvSpPr>
        <p:spPr bwMode="auto">
          <a:xfrm>
            <a:off x="4859338" y="908050"/>
            <a:ext cx="1368425"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GB" sz="1600">
                <a:latin typeface="Verdana" pitchFamily="34" charset="0"/>
              </a:rPr>
              <a:t>Sunderland</a:t>
            </a:r>
            <a:endParaRPr lang="en-US" sz="1600">
              <a:latin typeface="Verdana" pitchFamily="34" charset="0"/>
            </a:endParaRPr>
          </a:p>
        </p:txBody>
      </p:sp>
      <p:sp>
        <p:nvSpPr>
          <p:cNvPr id="21539" name="Text Box 35"/>
          <p:cNvSpPr txBox="1">
            <a:spLocks noChangeArrowheads="1"/>
          </p:cNvSpPr>
          <p:nvPr/>
        </p:nvSpPr>
        <p:spPr bwMode="auto">
          <a:xfrm>
            <a:off x="5076825" y="1484313"/>
            <a:ext cx="1223963"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GB" sz="1600">
                <a:latin typeface="Verdana" pitchFamily="34" charset="0"/>
              </a:rPr>
              <a:t>Teeside</a:t>
            </a:r>
            <a:endParaRPr lang="en-US" sz="1600">
              <a:latin typeface="Verdana" pitchFamily="34" charset="0"/>
            </a:endParaRPr>
          </a:p>
        </p:txBody>
      </p:sp>
      <p:sp>
        <p:nvSpPr>
          <p:cNvPr id="21540" name="Text Box 36"/>
          <p:cNvSpPr txBox="1">
            <a:spLocks noChangeArrowheads="1"/>
          </p:cNvSpPr>
          <p:nvPr/>
        </p:nvSpPr>
        <p:spPr bwMode="auto">
          <a:xfrm>
            <a:off x="5364163" y="2060575"/>
            <a:ext cx="936625"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GB" sz="1600">
                <a:latin typeface="Verdana" pitchFamily="34" charset="0"/>
              </a:rPr>
              <a:t>Hull</a:t>
            </a:r>
            <a:endParaRPr lang="en-US" sz="1600">
              <a:latin typeface="Verdana" pitchFamily="34" charset="0"/>
            </a:endParaRPr>
          </a:p>
        </p:txBody>
      </p:sp>
      <p:sp>
        <p:nvSpPr>
          <p:cNvPr id="21541" name="Oval 37"/>
          <p:cNvSpPr>
            <a:spLocks noChangeArrowheads="1"/>
          </p:cNvSpPr>
          <p:nvPr/>
        </p:nvSpPr>
        <p:spPr bwMode="auto">
          <a:xfrm>
            <a:off x="1979613" y="1844675"/>
            <a:ext cx="1079500" cy="8636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1542" name="Oval 38"/>
          <p:cNvSpPr>
            <a:spLocks noChangeArrowheads="1"/>
          </p:cNvSpPr>
          <p:nvPr/>
        </p:nvSpPr>
        <p:spPr bwMode="auto">
          <a:xfrm>
            <a:off x="1979613" y="3357563"/>
            <a:ext cx="792162" cy="720725"/>
          </a:xfrm>
          <a:prstGeom prst="ellipse">
            <a:avLst/>
          </a:prstGeom>
          <a:solidFill>
            <a:srgbClr val="FF99FF"/>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1543" name="Oval 39"/>
          <p:cNvSpPr>
            <a:spLocks noChangeArrowheads="1"/>
          </p:cNvSpPr>
          <p:nvPr/>
        </p:nvSpPr>
        <p:spPr bwMode="auto">
          <a:xfrm>
            <a:off x="2124075" y="3500438"/>
            <a:ext cx="504825" cy="433387"/>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1544" name="Text Box 40"/>
          <p:cNvSpPr txBox="1">
            <a:spLocks noChangeArrowheads="1"/>
          </p:cNvSpPr>
          <p:nvPr/>
        </p:nvSpPr>
        <p:spPr bwMode="auto">
          <a:xfrm>
            <a:off x="1042988" y="3357563"/>
            <a:ext cx="107950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GB" sz="1600"/>
              <a:t>Sheffield</a:t>
            </a:r>
            <a:endParaRPr lang="en-US" sz="1600"/>
          </a:p>
        </p:txBody>
      </p:sp>
      <p:sp>
        <p:nvSpPr>
          <p:cNvPr id="21545" name="Text Box 41"/>
          <p:cNvSpPr txBox="1">
            <a:spLocks noChangeArrowheads="1"/>
          </p:cNvSpPr>
          <p:nvPr/>
        </p:nvSpPr>
        <p:spPr bwMode="auto">
          <a:xfrm>
            <a:off x="3708400" y="2492375"/>
            <a:ext cx="792163"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GB" sz="1600">
                <a:latin typeface="Verdana" pitchFamily="34" charset="0"/>
              </a:rPr>
              <a:t>York</a:t>
            </a:r>
            <a:endParaRPr lang="en-US" sz="1600">
              <a:latin typeface="Verdana" pitchFamily="34" charset="0"/>
            </a:endParaRPr>
          </a:p>
        </p:txBody>
      </p:sp>
      <p:sp>
        <p:nvSpPr>
          <p:cNvPr id="21546" name="Oval 42"/>
          <p:cNvSpPr>
            <a:spLocks noChangeArrowheads="1"/>
          </p:cNvSpPr>
          <p:nvPr/>
        </p:nvSpPr>
        <p:spPr bwMode="auto">
          <a:xfrm>
            <a:off x="1258888" y="1989138"/>
            <a:ext cx="576262" cy="576262"/>
          </a:xfrm>
          <a:prstGeom prst="ellipse">
            <a:avLst/>
          </a:prstGeom>
          <a:solidFill>
            <a:srgbClr val="FF99FF"/>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1547" name="Text Box 43"/>
          <p:cNvSpPr txBox="1">
            <a:spLocks noChangeArrowheads="1"/>
          </p:cNvSpPr>
          <p:nvPr/>
        </p:nvSpPr>
        <p:spPr bwMode="auto">
          <a:xfrm>
            <a:off x="395288" y="2060575"/>
            <a:ext cx="129540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GB" sz="1600">
                <a:latin typeface="Verdana" pitchFamily="34" charset="0"/>
              </a:rPr>
              <a:t>Bradford</a:t>
            </a:r>
            <a:endParaRPr lang="en-US" sz="1600">
              <a:latin typeface="Verdana" pitchFamily="34" charset="0"/>
            </a:endParaRPr>
          </a:p>
        </p:txBody>
      </p:sp>
      <p:sp>
        <p:nvSpPr>
          <p:cNvPr id="21548" name="Text Box 44"/>
          <p:cNvSpPr txBox="1">
            <a:spLocks noChangeArrowheads="1"/>
          </p:cNvSpPr>
          <p:nvPr/>
        </p:nvSpPr>
        <p:spPr bwMode="auto">
          <a:xfrm>
            <a:off x="6084888" y="260350"/>
            <a:ext cx="3059112" cy="822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CC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GB" sz="2400">
                <a:latin typeface="Verdana" pitchFamily="34" charset="0"/>
              </a:rPr>
              <a:t>Variable economic geography</a:t>
            </a:r>
            <a:endParaRPr lang="en-US" sz="2400">
              <a:latin typeface="Verdana" pitchFamily="34" charset="0"/>
            </a:endParaRPr>
          </a:p>
        </p:txBody>
      </p:sp>
      <p:sp>
        <p:nvSpPr>
          <p:cNvPr id="21549" name="Oval 45"/>
          <p:cNvSpPr>
            <a:spLocks noChangeArrowheads="1"/>
          </p:cNvSpPr>
          <p:nvPr/>
        </p:nvSpPr>
        <p:spPr bwMode="auto">
          <a:xfrm>
            <a:off x="2195513" y="2781300"/>
            <a:ext cx="360362" cy="360363"/>
          </a:xfrm>
          <a:prstGeom prst="ellipse">
            <a:avLst/>
          </a:prstGeom>
          <a:solidFill>
            <a:srgbClr val="FF99FF"/>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1550" name="Oval 46"/>
          <p:cNvSpPr>
            <a:spLocks noChangeArrowheads="1"/>
          </p:cNvSpPr>
          <p:nvPr/>
        </p:nvSpPr>
        <p:spPr bwMode="auto">
          <a:xfrm>
            <a:off x="4932363" y="2133600"/>
            <a:ext cx="504825" cy="431800"/>
          </a:xfrm>
          <a:prstGeom prst="ellipse">
            <a:avLst/>
          </a:prstGeom>
          <a:solidFill>
            <a:srgbClr val="FF99FF"/>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1551" name="Oval 47"/>
          <p:cNvSpPr>
            <a:spLocks noChangeArrowheads="1"/>
          </p:cNvSpPr>
          <p:nvPr/>
        </p:nvSpPr>
        <p:spPr bwMode="auto">
          <a:xfrm>
            <a:off x="2627313" y="2781300"/>
            <a:ext cx="360362" cy="360363"/>
          </a:xfrm>
          <a:prstGeom prst="ellipse">
            <a:avLst/>
          </a:prstGeom>
          <a:solidFill>
            <a:srgbClr val="FF99FF"/>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1552" name="Oval 48"/>
          <p:cNvSpPr>
            <a:spLocks noChangeArrowheads="1"/>
          </p:cNvSpPr>
          <p:nvPr/>
        </p:nvSpPr>
        <p:spPr bwMode="auto">
          <a:xfrm>
            <a:off x="2411413" y="1412875"/>
            <a:ext cx="360362" cy="360363"/>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1553" name="Oval 49"/>
          <p:cNvSpPr>
            <a:spLocks noChangeArrowheads="1"/>
          </p:cNvSpPr>
          <p:nvPr/>
        </p:nvSpPr>
        <p:spPr bwMode="auto">
          <a:xfrm>
            <a:off x="2771775" y="3429000"/>
            <a:ext cx="288925" cy="288925"/>
          </a:xfrm>
          <a:prstGeom prst="ellipse">
            <a:avLst/>
          </a:prstGeom>
          <a:solidFill>
            <a:srgbClr val="FF99FF"/>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1554" name="Oval 50"/>
          <p:cNvSpPr>
            <a:spLocks noChangeArrowheads="1"/>
          </p:cNvSpPr>
          <p:nvPr/>
        </p:nvSpPr>
        <p:spPr bwMode="auto">
          <a:xfrm>
            <a:off x="3203575" y="3284538"/>
            <a:ext cx="288925" cy="288925"/>
          </a:xfrm>
          <a:prstGeom prst="ellipse">
            <a:avLst/>
          </a:prstGeom>
          <a:solidFill>
            <a:srgbClr val="FF99FF"/>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1555" name="Line 51"/>
          <p:cNvSpPr>
            <a:spLocks noChangeShapeType="1"/>
          </p:cNvSpPr>
          <p:nvPr/>
        </p:nvSpPr>
        <p:spPr bwMode="auto">
          <a:xfrm>
            <a:off x="6227763" y="1125538"/>
            <a:ext cx="2665412" cy="0"/>
          </a:xfrm>
          <a:prstGeom prst="line">
            <a:avLst/>
          </a:prstGeom>
          <a:noFill/>
          <a:ln w="38100">
            <a:solidFill>
              <a:srgbClr val="CC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a:p>
        </p:txBody>
      </p:sp>
      <p:sp>
        <p:nvSpPr>
          <p:cNvPr id="21556" name="Text Box 52"/>
          <p:cNvSpPr txBox="1">
            <a:spLocks noChangeArrowheads="1"/>
          </p:cNvSpPr>
          <p:nvPr/>
        </p:nvSpPr>
        <p:spPr bwMode="auto">
          <a:xfrm>
            <a:off x="1187450" y="2914650"/>
            <a:ext cx="504825"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endParaRPr lang="en-GB"/>
          </a:p>
        </p:txBody>
      </p:sp>
      <p:sp>
        <p:nvSpPr>
          <p:cNvPr id="21557" name="Text Box 53"/>
          <p:cNvSpPr txBox="1">
            <a:spLocks noChangeArrowheads="1"/>
          </p:cNvSpPr>
          <p:nvPr/>
        </p:nvSpPr>
        <p:spPr bwMode="auto">
          <a:xfrm>
            <a:off x="971550" y="2636838"/>
            <a:ext cx="1081088"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GB" sz="1600">
                <a:latin typeface="Verdana" pitchFamily="34" charset="0"/>
              </a:rPr>
              <a:t>Kirklees</a:t>
            </a:r>
            <a:endParaRPr lang="en-US" sz="1600">
              <a:latin typeface="Verdana" pitchFamily="34" charset="0"/>
            </a:endParaRPr>
          </a:p>
        </p:txBody>
      </p:sp>
      <p:sp>
        <p:nvSpPr>
          <p:cNvPr id="21558" name="Text Box 54"/>
          <p:cNvSpPr txBox="1">
            <a:spLocks noChangeArrowheads="1"/>
          </p:cNvSpPr>
          <p:nvPr/>
        </p:nvSpPr>
        <p:spPr bwMode="auto">
          <a:xfrm>
            <a:off x="1331913" y="2997200"/>
            <a:ext cx="1152525"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GB" sz="1600">
                <a:latin typeface="Verdana" pitchFamily="34" charset="0"/>
              </a:rPr>
              <a:t>Barnsley</a:t>
            </a:r>
            <a:endParaRPr lang="en-US" sz="1600">
              <a:latin typeface="Verdana" pitchFamily="34" charset="0"/>
            </a:endParaRPr>
          </a:p>
        </p:txBody>
      </p:sp>
      <p:sp>
        <p:nvSpPr>
          <p:cNvPr id="21559" name="Text Box 55"/>
          <p:cNvSpPr txBox="1">
            <a:spLocks noChangeArrowheads="1"/>
          </p:cNvSpPr>
          <p:nvPr/>
        </p:nvSpPr>
        <p:spPr bwMode="auto">
          <a:xfrm>
            <a:off x="2843213" y="2708275"/>
            <a:ext cx="1296987"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GB" sz="1600">
                <a:latin typeface="Verdana" pitchFamily="34" charset="0"/>
              </a:rPr>
              <a:t>Wakefield</a:t>
            </a:r>
            <a:endParaRPr lang="en-US" sz="1600">
              <a:latin typeface="Verdana" pitchFamily="34" charset="0"/>
            </a:endParaRPr>
          </a:p>
        </p:txBody>
      </p:sp>
      <p:sp>
        <p:nvSpPr>
          <p:cNvPr id="21560" name="Text Box 56"/>
          <p:cNvSpPr txBox="1">
            <a:spLocks noChangeArrowheads="1"/>
          </p:cNvSpPr>
          <p:nvPr/>
        </p:nvSpPr>
        <p:spPr bwMode="auto">
          <a:xfrm>
            <a:off x="1692275" y="1052513"/>
            <a:ext cx="1366838"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GB" sz="1600">
                <a:latin typeface="Verdana" pitchFamily="34" charset="0"/>
              </a:rPr>
              <a:t>Harrogate</a:t>
            </a:r>
            <a:endParaRPr lang="en-US" sz="1600">
              <a:latin typeface="Verdana" pitchFamily="34" charset="0"/>
            </a:endParaRPr>
          </a:p>
        </p:txBody>
      </p:sp>
      <p:sp>
        <p:nvSpPr>
          <p:cNvPr id="21561" name="Text Box 57"/>
          <p:cNvSpPr txBox="1">
            <a:spLocks noChangeArrowheads="1"/>
          </p:cNvSpPr>
          <p:nvPr/>
        </p:nvSpPr>
        <p:spPr bwMode="auto">
          <a:xfrm>
            <a:off x="2843213" y="3644900"/>
            <a:ext cx="1368425"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GB" sz="1600">
                <a:latin typeface="Verdana" pitchFamily="34" charset="0"/>
              </a:rPr>
              <a:t>Rotherham</a:t>
            </a:r>
            <a:endParaRPr lang="en-US" sz="1600">
              <a:latin typeface="Verdana" pitchFamily="34" charset="0"/>
            </a:endParaRPr>
          </a:p>
        </p:txBody>
      </p:sp>
      <p:sp>
        <p:nvSpPr>
          <p:cNvPr id="21562" name="Text Box 58"/>
          <p:cNvSpPr txBox="1">
            <a:spLocks noChangeArrowheads="1"/>
          </p:cNvSpPr>
          <p:nvPr/>
        </p:nvSpPr>
        <p:spPr bwMode="auto">
          <a:xfrm>
            <a:off x="3419475" y="2997200"/>
            <a:ext cx="129540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GB" sz="1600">
                <a:latin typeface="Verdana" pitchFamily="34" charset="0"/>
              </a:rPr>
              <a:t>Doncaster</a:t>
            </a:r>
            <a:endParaRPr lang="en-US" sz="1600">
              <a:latin typeface="Verdana" pitchFamily="34" charset="0"/>
            </a:endParaRPr>
          </a:p>
        </p:txBody>
      </p:sp>
    </p:spTree>
    <p:extLst>
      <p:ext uri="{BB962C8B-B14F-4D97-AF65-F5344CB8AC3E}">
        <p14:creationId xmlns:p14="http://schemas.microsoft.com/office/powerpoint/2010/main" xmlns="" val="33022893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35858" y="2485631"/>
            <a:ext cx="6552728" cy="2862322"/>
          </a:xfrm>
          <a:prstGeom prst="rect">
            <a:avLst/>
          </a:prstGeom>
          <a:solidFill>
            <a:schemeClr val="accent2">
              <a:lumMod val="20000"/>
              <a:lumOff val="80000"/>
            </a:schemeClr>
          </a:solidFill>
          <a:ln w="28575">
            <a:solidFill>
              <a:schemeClr val="tx1">
                <a:lumMod val="85000"/>
                <a:lumOff val="15000"/>
              </a:schemeClr>
            </a:solidFill>
          </a:ln>
        </p:spPr>
        <p:txBody>
          <a:bodyPr wrap="square" rtlCol="0">
            <a:spAutoFit/>
          </a:bodyPr>
          <a:lstStyle/>
          <a:p>
            <a:endParaRPr lang="en-GB" dirty="0" smtClean="0">
              <a:solidFill>
                <a:prstClr val="black"/>
              </a:solidFill>
            </a:endParaRPr>
          </a:p>
          <a:p>
            <a:endParaRPr lang="en-GB" dirty="0">
              <a:solidFill>
                <a:prstClr val="black"/>
              </a:solidFill>
            </a:endParaRPr>
          </a:p>
          <a:p>
            <a:endParaRPr lang="en-GB" dirty="0" smtClean="0">
              <a:solidFill>
                <a:prstClr val="black"/>
              </a:solidFill>
            </a:endParaRPr>
          </a:p>
          <a:p>
            <a:endParaRPr lang="en-GB" dirty="0">
              <a:solidFill>
                <a:prstClr val="black"/>
              </a:solidFill>
            </a:endParaRPr>
          </a:p>
          <a:p>
            <a:endParaRPr lang="en-GB" dirty="0" smtClean="0">
              <a:solidFill>
                <a:prstClr val="black"/>
              </a:solidFill>
            </a:endParaRPr>
          </a:p>
          <a:p>
            <a:endParaRPr lang="en-GB" dirty="0">
              <a:solidFill>
                <a:prstClr val="black"/>
              </a:solidFill>
            </a:endParaRPr>
          </a:p>
          <a:p>
            <a:endParaRPr lang="en-GB" dirty="0" smtClean="0">
              <a:solidFill>
                <a:prstClr val="black"/>
              </a:solidFill>
            </a:endParaRPr>
          </a:p>
          <a:p>
            <a:endParaRPr lang="en-GB" dirty="0">
              <a:solidFill>
                <a:prstClr val="black"/>
              </a:solidFill>
            </a:endParaRPr>
          </a:p>
          <a:p>
            <a:endParaRPr lang="en-GB" dirty="0" smtClean="0">
              <a:solidFill>
                <a:prstClr val="black"/>
              </a:solidFill>
            </a:endParaRPr>
          </a:p>
          <a:p>
            <a:endParaRPr lang="en-GB" dirty="0">
              <a:solidFill>
                <a:prstClr val="black"/>
              </a:solidFill>
            </a:endParaRPr>
          </a:p>
        </p:txBody>
      </p:sp>
      <p:sp>
        <p:nvSpPr>
          <p:cNvPr id="9" name="Rectangle 8"/>
          <p:cNvSpPr/>
          <p:nvPr/>
        </p:nvSpPr>
        <p:spPr>
          <a:xfrm>
            <a:off x="2045618" y="5347953"/>
            <a:ext cx="5904656" cy="1127163"/>
          </a:xfrm>
          <a:prstGeom prst="rect">
            <a:avLst/>
          </a:prstGeom>
          <a:solidFill>
            <a:schemeClr val="accent4">
              <a:lumMod val="20000"/>
              <a:lumOff val="8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1" name="TextBox 10"/>
          <p:cNvSpPr txBox="1"/>
          <p:nvPr/>
        </p:nvSpPr>
        <p:spPr>
          <a:xfrm>
            <a:off x="4211960" y="5711479"/>
            <a:ext cx="1368152" cy="400110"/>
          </a:xfrm>
          <a:prstGeom prst="rect">
            <a:avLst/>
          </a:prstGeom>
          <a:noFill/>
        </p:spPr>
        <p:txBody>
          <a:bodyPr wrap="square" rtlCol="0">
            <a:spAutoFit/>
          </a:bodyPr>
          <a:lstStyle/>
          <a:p>
            <a:pPr algn="ctr"/>
            <a:r>
              <a:rPr lang="en-GB" sz="2000" dirty="0" smtClean="0">
                <a:solidFill>
                  <a:prstClr val="black"/>
                </a:solidFill>
              </a:rPr>
              <a:t>National</a:t>
            </a:r>
            <a:endParaRPr lang="en-GB" sz="2000" dirty="0">
              <a:solidFill>
                <a:prstClr val="black"/>
              </a:solidFill>
            </a:endParaRPr>
          </a:p>
        </p:txBody>
      </p:sp>
      <p:cxnSp>
        <p:nvCxnSpPr>
          <p:cNvPr id="19" name="Straight Connector 18"/>
          <p:cNvCxnSpPr/>
          <p:nvPr/>
        </p:nvCxnSpPr>
        <p:spPr>
          <a:xfrm>
            <a:off x="4821684" y="1844685"/>
            <a:ext cx="74352" cy="24473"/>
          </a:xfrm>
          <a:prstGeom prst="line">
            <a:avLst/>
          </a:prstGeom>
        </p:spPr>
        <p:style>
          <a:lnRef idx="1">
            <a:schemeClr val="accent1"/>
          </a:lnRef>
          <a:fillRef idx="0">
            <a:schemeClr val="accent1"/>
          </a:fillRef>
          <a:effectRef idx="0">
            <a:schemeClr val="accent1"/>
          </a:effectRef>
          <a:fontRef idx="minor">
            <a:schemeClr val="tx1"/>
          </a:fontRef>
        </p:style>
      </p:cxnSp>
      <p:sp>
        <p:nvSpPr>
          <p:cNvPr id="24" name="Oval 23"/>
          <p:cNvSpPr/>
          <p:nvPr/>
        </p:nvSpPr>
        <p:spPr>
          <a:xfrm>
            <a:off x="2776782" y="1052736"/>
            <a:ext cx="3726414" cy="2400736"/>
          </a:xfrm>
          <a:prstGeom prst="ellipse">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5" name="Oval 4"/>
          <p:cNvSpPr/>
          <p:nvPr/>
        </p:nvSpPr>
        <p:spPr>
          <a:xfrm>
            <a:off x="3842380" y="1637866"/>
            <a:ext cx="1578387" cy="10801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8" name="TextBox 17"/>
          <p:cNvSpPr txBox="1"/>
          <p:nvPr/>
        </p:nvSpPr>
        <p:spPr>
          <a:xfrm>
            <a:off x="4002952" y="1938063"/>
            <a:ext cx="1368152" cy="400110"/>
          </a:xfrm>
          <a:prstGeom prst="rect">
            <a:avLst/>
          </a:prstGeom>
          <a:noFill/>
        </p:spPr>
        <p:txBody>
          <a:bodyPr wrap="square" rtlCol="0">
            <a:spAutoFit/>
          </a:bodyPr>
          <a:lstStyle/>
          <a:p>
            <a:pPr algn="ctr"/>
            <a:r>
              <a:rPr lang="en-GB" sz="2000" dirty="0" smtClean="0">
                <a:solidFill>
                  <a:prstClr val="black"/>
                </a:solidFill>
              </a:rPr>
              <a:t>Local</a:t>
            </a:r>
            <a:endParaRPr lang="en-GB" sz="2000" dirty="0">
              <a:solidFill>
                <a:prstClr val="black"/>
              </a:solidFill>
            </a:endParaRPr>
          </a:p>
        </p:txBody>
      </p:sp>
      <p:sp>
        <p:nvSpPr>
          <p:cNvPr id="3" name="TextBox 2"/>
          <p:cNvSpPr txBox="1"/>
          <p:nvPr/>
        </p:nvSpPr>
        <p:spPr>
          <a:xfrm>
            <a:off x="4047957" y="2717986"/>
            <a:ext cx="1278142" cy="400110"/>
          </a:xfrm>
          <a:prstGeom prst="rect">
            <a:avLst/>
          </a:prstGeom>
          <a:noFill/>
        </p:spPr>
        <p:txBody>
          <a:bodyPr wrap="square" rtlCol="0">
            <a:spAutoFit/>
          </a:bodyPr>
          <a:lstStyle/>
          <a:p>
            <a:pPr algn="ctr"/>
            <a:r>
              <a:rPr lang="en-GB" sz="2000" dirty="0" smtClean="0">
                <a:solidFill>
                  <a:prstClr val="black"/>
                </a:solidFill>
              </a:rPr>
              <a:t>LEP</a:t>
            </a:r>
            <a:endParaRPr lang="en-GB" sz="2000" dirty="0">
              <a:solidFill>
                <a:prstClr val="black"/>
              </a:solidFill>
            </a:endParaRPr>
          </a:p>
        </p:txBody>
      </p:sp>
      <p:sp>
        <p:nvSpPr>
          <p:cNvPr id="4" name="TextBox 3"/>
          <p:cNvSpPr txBox="1"/>
          <p:nvPr/>
        </p:nvSpPr>
        <p:spPr>
          <a:xfrm>
            <a:off x="1827485" y="3836268"/>
            <a:ext cx="5976664" cy="1508105"/>
          </a:xfrm>
          <a:prstGeom prst="rect">
            <a:avLst/>
          </a:prstGeom>
          <a:noFill/>
        </p:spPr>
        <p:txBody>
          <a:bodyPr wrap="square" rtlCol="0">
            <a:spAutoFit/>
          </a:bodyPr>
          <a:lstStyle/>
          <a:p>
            <a:r>
              <a:rPr lang="en-GB" b="1" dirty="0" smtClean="0">
                <a:solidFill>
                  <a:srgbClr val="C0504D">
                    <a:lumMod val="75000"/>
                  </a:srgbClr>
                </a:solidFill>
              </a:rPr>
              <a:t>‘</a:t>
            </a:r>
            <a:r>
              <a:rPr lang="en-GB" sz="2000" b="1" dirty="0" smtClean="0">
                <a:solidFill>
                  <a:srgbClr val="C0504D">
                    <a:lumMod val="75000"/>
                  </a:srgbClr>
                </a:solidFill>
              </a:rPr>
              <a:t>Missing Space</a:t>
            </a:r>
            <a:r>
              <a:rPr lang="en-GB" b="1" dirty="0" smtClean="0">
                <a:solidFill>
                  <a:srgbClr val="FF0000"/>
                </a:solidFill>
              </a:rPr>
              <a:t>’ </a:t>
            </a:r>
            <a:r>
              <a:rPr lang="en-GB" dirty="0" smtClean="0">
                <a:solidFill>
                  <a:prstClr val="black"/>
                </a:solidFill>
              </a:rPr>
              <a:t>– occurs because:</a:t>
            </a:r>
          </a:p>
          <a:p>
            <a:pPr marL="285750" indent="-285750">
              <a:buFont typeface="Arial" pitchFamily="34" charset="0"/>
              <a:buChar char="•"/>
            </a:pPr>
            <a:r>
              <a:rPr lang="en-GB" dirty="0" smtClean="0">
                <a:solidFill>
                  <a:prstClr val="black"/>
                </a:solidFill>
              </a:rPr>
              <a:t>The ‘local’/LEP lacks sufficient depth and substance  </a:t>
            </a:r>
          </a:p>
          <a:p>
            <a:pPr marL="285750" indent="-285750">
              <a:buFont typeface="Arial" pitchFamily="34" charset="0"/>
              <a:buChar char="•"/>
            </a:pPr>
            <a:r>
              <a:rPr lang="en-GB" dirty="0" smtClean="0">
                <a:solidFill>
                  <a:prstClr val="black"/>
                </a:solidFill>
              </a:rPr>
              <a:t>LEP (outside larger city regions) lacks appropriate geography reflecting how economies work across space</a:t>
            </a:r>
          </a:p>
          <a:p>
            <a:pPr marL="285750" indent="-285750">
              <a:buFont typeface="Arial" pitchFamily="34" charset="0"/>
              <a:buChar char="•"/>
            </a:pPr>
            <a:r>
              <a:rPr lang="en-GB" dirty="0" smtClean="0">
                <a:solidFill>
                  <a:prstClr val="black"/>
                </a:solidFill>
              </a:rPr>
              <a:t>Absence of Multi Level Governance</a:t>
            </a:r>
            <a:endParaRPr lang="en-GB" dirty="0">
              <a:solidFill>
                <a:prstClr val="black"/>
              </a:solidFill>
            </a:endParaRPr>
          </a:p>
        </p:txBody>
      </p:sp>
      <p:sp>
        <p:nvSpPr>
          <p:cNvPr id="7" name="Title 6"/>
          <p:cNvSpPr>
            <a:spLocks noGrp="1"/>
          </p:cNvSpPr>
          <p:nvPr>
            <p:ph type="title"/>
          </p:nvPr>
        </p:nvSpPr>
        <p:spPr>
          <a:xfrm>
            <a:off x="0" y="-315416"/>
            <a:ext cx="9144000" cy="1296144"/>
          </a:xfrm>
        </p:spPr>
        <p:txBody>
          <a:bodyPr>
            <a:normAutofit/>
          </a:bodyPr>
          <a:lstStyle/>
          <a:p>
            <a:r>
              <a:rPr lang="en-GB" sz="2800" dirty="0" smtClean="0">
                <a:sym typeface="Wingdings" pitchFamily="2" charset="2"/>
              </a:rPr>
              <a:t></a:t>
            </a:r>
            <a:r>
              <a:rPr lang="en-GB" sz="2800" dirty="0" smtClean="0"/>
              <a:t> ‘</a:t>
            </a:r>
            <a:r>
              <a:rPr lang="en-GB" sz="2800" b="1" dirty="0" smtClean="0"/>
              <a:t>Missing Space</a:t>
            </a:r>
            <a:r>
              <a:rPr lang="en-GB" sz="2800" dirty="0" smtClean="0"/>
              <a:t>’ between the ‘local’ and ‘national’?</a:t>
            </a:r>
            <a:endParaRPr lang="en-GB" sz="2800" dirty="0"/>
          </a:p>
        </p:txBody>
      </p:sp>
      <p:cxnSp>
        <p:nvCxnSpPr>
          <p:cNvPr id="10" name="Straight Connector 9"/>
          <p:cNvCxnSpPr/>
          <p:nvPr/>
        </p:nvCxnSpPr>
        <p:spPr>
          <a:xfrm>
            <a:off x="755576" y="548680"/>
            <a:ext cx="756084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107504" y="2918041"/>
            <a:ext cx="1368152" cy="1938992"/>
          </a:xfrm>
          <a:prstGeom prst="rect">
            <a:avLst/>
          </a:prstGeom>
          <a:noFill/>
        </p:spPr>
        <p:txBody>
          <a:bodyPr wrap="square" rtlCol="0">
            <a:spAutoFit/>
          </a:bodyPr>
          <a:lstStyle/>
          <a:p>
            <a:r>
              <a:rPr lang="en-GB" sz="2000" dirty="0" smtClean="0">
                <a:solidFill>
                  <a:prstClr val="black"/>
                </a:solidFill>
              </a:rPr>
              <a:t>‘Missing Space’ between the ‘local’ and the ‘national’? </a:t>
            </a:r>
            <a:endParaRPr lang="en-GB" sz="2000" dirty="0">
              <a:solidFill>
                <a:prstClr val="black"/>
              </a:solidFill>
            </a:endParaRPr>
          </a:p>
        </p:txBody>
      </p:sp>
      <p:cxnSp>
        <p:nvCxnSpPr>
          <p:cNvPr id="23" name="Straight Arrow Connector 22"/>
          <p:cNvCxnSpPr/>
          <p:nvPr/>
        </p:nvCxnSpPr>
        <p:spPr>
          <a:xfrm flipV="1">
            <a:off x="683568" y="1775081"/>
            <a:ext cx="0" cy="1126183"/>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611560" y="4991399"/>
            <a:ext cx="0" cy="72008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938114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636912"/>
            <a:ext cx="8229600" cy="1143000"/>
          </a:xfrm>
        </p:spPr>
        <p:txBody>
          <a:bodyPr>
            <a:normAutofit fontScale="90000"/>
          </a:bodyPr>
          <a:lstStyle/>
          <a:p>
            <a:r>
              <a:rPr lang="en-GB" dirty="0" smtClean="0"/>
              <a:t>‘Place-based’ and ‘space-blind’ (‘people centred’) alternatives</a:t>
            </a:r>
            <a:endParaRPr lang="en-GB" dirty="0"/>
          </a:p>
        </p:txBody>
      </p:sp>
      <p:cxnSp>
        <p:nvCxnSpPr>
          <p:cNvPr id="4" name="Straight Connector 3"/>
          <p:cNvCxnSpPr/>
          <p:nvPr/>
        </p:nvCxnSpPr>
        <p:spPr>
          <a:xfrm>
            <a:off x="1403648" y="3861048"/>
            <a:ext cx="6192688"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pic>
        <p:nvPicPr>
          <p:cNvPr id="5" name="Picture 2" descr="http://www1.aston.ac.uk/EasySiteWeb/EasySite/StyleData/13-Home/Images/header-logo.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804025" y="5876925"/>
            <a:ext cx="1809750" cy="628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6239066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23928" y="0"/>
            <a:ext cx="5167137" cy="1351580"/>
          </a:xfrm>
        </p:spPr>
        <p:txBody>
          <a:bodyPr>
            <a:noAutofit/>
          </a:bodyPr>
          <a:lstStyle/>
          <a:p>
            <a:r>
              <a:rPr lang="en-GB" sz="2400" b="1" dirty="0" smtClean="0"/>
              <a:t>UK  debates</a:t>
            </a:r>
            <a:r>
              <a:rPr lang="en-GB" sz="2400" dirty="0" smtClean="0"/>
              <a:t>: 2 different &amp; contrasting views on regional inequalities</a:t>
            </a:r>
            <a:endParaRPr lang="en-GB" sz="2400" dirty="0"/>
          </a:p>
        </p:txBody>
      </p:sp>
      <p:pic>
        <p:nvPicPr>
          <p:cNvPr id="3" name="Picture 2"/>
          <p:cNvPicPr/>
          <p:nvPr/>
        </p:nvPicPr>
        <p:blipFill rotWithShape="1">
          <a:blip r:embed="rId3" cstate="print"/>
          <a:srcRect t="15278" r="10417"/>
          <a:stretch/>
        </p:blipFill>
        <p:spPr bwMode="auto">
          <a:xfrm>
            <a:off x="4572000" y="2009290"/>
            <a:ext cx="4343400" cy="3352800"/>
          </a:xfrm>
          <a:prstGeom prst="rect">
            <a:avLst/>
          </a:prstGeom>
          <a:ln>
            <a:noFill/>
          </a:ln>
          <a:extLst>
            <a:ext uri="{53640926-AAD7-44D8-BBD7-CCE9431645EC}">
              <a14:shadowObscured xmlns:a14="http://schemas.microsoft.com/office/drawing/2010/main" xmlns=""/>
            </a:ext>
          </a:extLst>
        </p:spPr>
      </p:pic>
      <p:sp>
        <p:nvSpPr>
          <p:cNvPr id="4" name="TextBox 3"/>
          <p:cNvSpPr txBox="1"/>
          <p:nvPr/>
        </p:nvSpPr>
        <p:spPr>
          <a:xfrm>
            <a:off x="91035" y="685800"/>
            <a:ext cx="4381500" cy="2893100"/>
          </a:xfrm>
          <a:prstGeom prst="rect">
            <a:avLst/>
          </a:prstGeom>
          <a:solidFill>
            <a:schemeClr val="accent6">
              <a:lumMod val="20000"/>
              <a:lumOff val="80000"/>
            </a:schemeClr>
          </a:solidFill>
          <a:ln>
            <a:solidFill>
              <a:srgbClr val="C00000"/>
            </a:solidFill>
          </a:ln>
        </p:spPr>
        <p:txBody>
          <a:bodyPr wrap="square" rtlCol="0">
            <a:spAutoFit/>
          </a:bodyPr>
          <a:lstStyle/>
          <a:p>
            <a:r>
              <a:rPr lang="en-GB" sz="1400" b="1" dirty="0" smtClean="0">
                <a:solidFill>
                  <a:schemeClr val="accent6">
                    <a:lumMod val="75000"/>
                  </a:schemeClr>
                </a:solidFill>
              </a:rPr>
              <a:t>One view - </a:t>
            </a:r>
          </a:p>
          <a:p>
            <a:pPr marL="285750" indent="-285750">
              <a:buFont typeface="Arial" pitchFamily="34" charset="0"/>
              <a:buChar char="•"/>
            </a:pPr>
            <a:r>
              <a:rPr lang="en-GB" sz="1400" dirty="0" smtClean="0"/>
              <a:t>Disparities driven by ‘people’ not ‘place’ characteristics </a:t>
            </a:r>
          </a:p>
          <a:p>
            <a:pPr marL="285750" indent="-285750">
              <a:buFont typeface="Arial" pitchFamily="34" charset="0"/>
              <a:buChar char="•"/>
            </a:pPr>
            <a:r>
              <a:rPr lang="en-GB" sz="1400" dirty="0" smtClean="0"/>
              <a:t>Hard </a:t>
            </a:r>
            <a:r>
              <a:rPr lang="en-GB" sz="1400" dirty="0"/>
              <a:t>to change ‘area effects’, </a:t>
            </a:r>
            <a:r>
              <a:rPr lang="en-GB" sz="1400" dirty="0" smtClean="0"/>
              <a:t>focus </a:t>
            </a:r>
            <a:r>
              <a:rPr lang="en-GB" sz="1400" dirty="0"/>
              <a:t>investment </a:t>
            </a:r>
            <a:r>
              <a:rPr lang="en-GB" sz="1400" dirty="0" smtClean="0"/>
              <a:t>to impact </a:t>
            </a:r>
            <a:r>
              <a:rPr lang="en-GB" sz="1400" dirty="0"/>
              <a:t>on ‘people</a:t>
            </a:r>
            <a:r>
              <a:rPr lang="en-GB" sz="1400" dirty="0" smtClean="0"/>
              <a:t>’</a:t>
            </a:r>
          </a:p>
          <a:p>
            <a:pPr marL="285750" indent="-285750">
              <a:buFont typeface="Arial" pitchFamily="34" charset="0"/>
              <a:buChar char="•"/>
            </a:pPr>
            <a:r>
              <a:rPr lang="en-GB" sz="1400" dirty="0" smtClean="0"/>
              <a:t>Prioritise successful cities growth, even with more uneven development </a:t>
            </a:r>
          </a:p>
          <a:p>
            <a:pPr marL="285750" indent="-285750">
              <a:buFont typeface="Arial" pitchFamily="34" charset="0"/>
              <a:buChar char="•"/>
            </a:pPr>
            <a:r>
              <a:rPr lang="en-GB" sz="1400" dirty="0" smtClean="0"/>
              <a:t>Remove barriers to city growth (e.g. planning reform)</a:t>
            </a:r>
          </a:p>
          <a:p>
            <a:pPr marL="285750" indent="-285750">
              <a:buFont typeface="Arial" pitchFamily="34" charset="0"/>
              <a:buChar char="•"/>
            </a:pPr>
            <a:r>
              <a:rPr lang="en-GB" sz="1400" dirty="0" smtClean="0"/>
              <a:t>Localism okay: no evidence helps growth, but facilitates experimentation </a:t>
            </a:r>
          </a:p>
          <a:p>
            <a:r>
              <a:rPr lang="en-GB" sz="1400" b="1" dirty="0" smtClean="0">
                <a:solidFill>
                  <a:schemeClr val="accent6">
                    <a:lumMod val="75000"/>
                  </a:schemeClr>
                </a:solidFill>
              </a:rPr>
              <a:t>(Overman and  Gibbons, 2011)</a:t>
            </a:r>
          </a:p>
          <a:p>
            <a:r>
              <a:rPr lang="en-GB" sz="1400" b="1" dirty="0" smtClean="0">
                <a:solidFill>
                  <a:schemeClr val="accent6">
                    <a:lumMod val="75000"/>
                  </a:schemeClr>
                </a:solidFill>
              </a:rPr>
              <a:t>i.e. it is about wage and price adjustments within a specific form of ‘NEG’ type market framework</a:t>
            </a:r>
          </a:p>
        </p:txBody>
      </p:sp>
      <p:sp>
        <p:nvSpPr>
          <p:cNvPr id="5" name="TextBox 4"/>
          <p:cNvSpPr txBox="1"/>
          <p:nvPr/>
        </p:nvSpPr>
        <p:spPr>
          <a:xfrm>
            <a:off x="91035" y="4103335"/>
            <a:ext cx="4648200" cy="2677656"/>
          </a:xfrm>
          <a:prstGeom prst="rect">
            <a:avLst/>
          </a:prstGeom>
          <a:solidFill>
            <a:schemeClr val="accent4">
              <a:lumMod val="20000"/>
              <a:lumOff val="80000"/>
            </a:schemeClr>
          </a:solidFill>
          <a:ln>
            <a:solidFill>
              <a:srgbClr val="C00000"/>
            </a:solidFill>
          </a:ln>
        </p:spPr>
        <p:txBody>
          <a:bodyPr wrap="square" rtlCol="0">
            <a:spAutoFit/>
          </a:bodyPr>
          <a:lstStyle/>
          <a:p>
            <a:r>
              <a:rPr lang="en-GB" sz="1400" b="1" dirty="0" smtClean="0">
                <a:solidFill>
                  <a:schemeClr val="accent4">
                    <a:lumMod val="75000"/>
                  </a:schemeClr>
                </a:solidFill>
              </a:rPr>
              <a:t>Another view – </a:t>
            </a:r>
          </a:p>
          <a:p>
            <a:pPr marL="285750" indent="-285750">
              <a:buFont typeface="Arial" pitchFamily="34" charset="0"/>
              <a:buChar char="•"/>
            </a:pPr>
            <a:r>
              <a:rPr lang="en-GB" sz="1400" dirty="0" smtClean="0"/>
              <a:t>Since 1980s, UK institutional business model relied on publically funded employment to compensate for weak private sector job creation</a:t>
            </a:r>
          </a:p>
          <a:p>
            <a:pPr marL="285750" indent="-285750">
              <a:buFont typeface="Arial" pitchFamily="34" charset="0"/>
              <a:buChar char="•"/>
            </a:pPr>
            <a:r>
              <a:rPr lang="en-GB" sz="1400" dirty="0" smtClean="0"/>
              <a:t>UK is over dependent on financial services (heavily concentrated in GSE)  and a consumer spending model</a:t>
            </a:r>
          </a:p>
          <a:p>
            <a:pPr marL="285750" indent="-285750">
              <a:buFont typeface="Arial" pitchFamily="34" charset="0"/>
              <a:buChar char="•"/>
            </a:pPr>
            <a:r>
              <a:rPr lang="en-GB" sz="1400" dirty="0" smtClean="0"/>
              <a:t>Absence of a successful national manufacturing  framework to address: fragmentation; limits to capacity; organisation of investment decisions and skills shortages </a:t>
            </a:r>
          </a:p>
          <a:p>
            <a:r>
              <a:rPr lang="en-GB" sz="1400" b="1" dirty="0" smtClean="0">
                <a:solidFill>
                  <a:schemeClr val="accent4">
                    <a:lumMod val="75000"/>
                  </a:schemeClr>
                </a:solidFill>
              </a:rPr>
              <a:t>(Froud, Johal, Law, Lever and Williams, 2011 – CRESC)</a:t>
            </a:r>
            <a:endParaRPr lang="en-GB" sz="1400" b="1" dirty="0">
              <a:solidFill>
                <a:schemeClr val="accent4">
                  <a:lumMod val="75000"/>
                </a:schemeClr>
              </a:solidFill>
            </a:endParaRPr>
          </a:p>
          <a:p>
            <a:r>
              <a:rPr lang="en-GB" sz="1400" b="1" dirty="0" smtClean="0">
                <a:solidFill>
                  <a:schemeClr val="accent4">
                    <a:lumMod val="75000"/>
                  </a:schemeClr>
                </a:solidFill>
              </a:rPr>
              <a:t>i.e. it is about profound embedded institutional failure in long-standing UK national business model</a:t>
            </a:r>
            <a:endParaRPr lang="en-GB" sz="1400" b="1" dirty="0">
              <a:solidFill>
                <a:schemeClr val="accent4">
                  <a:lumMod val="75000"/>
                </a:schemeClr>
              </a:solidFill>
            </a:endParaRPr>
          </a:p>
        </p:txBody>
      </p:sp>
      <p:cxnSp>
        <p:nvCxnSpPr>
          <p:cNvPr id="7" name="Straight Arrow Connector 6"/>
          <p:cNvCxnSpPr/>
          <p:nvPr/>
        </p:nvCxnSpPr>
        <p:spPr>
          <a:xfrm>
            <a:off x="4475907" y="1351580"/>
            <a:ext cx="1166265" cy="477220"/>
          </a:xfrm>
          <a:prstGeom prst="straightConnector1">
            <a:avLst/>
          </a:prstGeom>
          <a:ln w="381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5707455" y="1567934"/>
            <a:ext cx="2118144" cy="369332"/>
          </a:xfrm>
          <a:prstGeom prst="rect">
            <a:avLst/>
          </a:prstGeom>
          <a:noFill/>
        </p:spPr>
        <p:txBody>
          <a:bodyPr wrap="none" rtlCol="0">
            <a:spAutoFit/>
          </a:bodyPr>
          <a:lstStyle/>
          <a:p>
            <a:r>
              <a:rPr lang="en-GB" b="1" dirty="0" smtClean="0">
                <a:solidFill>
                  <a:schemeClr val="accent6">
                    <a:lumMod val="75000"/>
                  </a:schemeClr>
                </a:solidFill>
              </a:rPr>
              <a:t>Market adjustments</a:t>
            </a:r>
            <a:endParaRPr lang="en-GB" b="1" dirty="0">
              <a:solidFill>
                <a:schemeClr val="accent6">
                  <a:lumMod val="75000"/>
                </a:schemeClr>
              </a:solidFill>
            </a:endParaRPr>
          </a:p>
        </p:txBody>
      </p:sp>
      <p:cxnSp>
        <p:nvCxnSpPr>
          <p:cNvPr id="12" name="Straight Arrow Connector 11"/>
          <p:cNvCxnSpPr/>
          <p:nvPr/>
        </p:nvCxnSpPr>
        <p:spPr>
          <a:xfrm flipV="1">
            <a:off x="4739235" y="5638800"/>
            <a:ext cx="968220" cy="304800"/>
          </a:xfrm>
          <a:prstGeom prst="straightConnector1">
            <a:avLst/>
          </a:prstGeom>
          <a:ln w="38100">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5707455" y="5459427"/>
            <a:ext cx="2942409" cy="369332"/>
          </a:xfrm>
          <a:prstGeom prst="rect">
            <a:avLst/>
          </a:prstGeom>
          <a:noFill/>
        </p:spPr>
        <p:txBody>
          <a:bodyPr wrap="none" rtlCol="0">
            <a:spAutoFit/>
          </a:bodyPr>
          <a:lstStyle/>
          <a:p>
            <a:r>
              <a:rPr lang="en-GB" b="1" dirty="0" smtClean="0">
                <a:solidFill>
                  <a:schemeClr val="accent4">
                    <a:lumMod val="75000"/>
                  </a:schemeClr>
                </a:solidFill>
              </a:rPr>
              <a:t>Profound institutional failure</a:t>
            </a:r>
            <a:endParaRPr lang="en-GB" b="1" dirty="0">
              <a:solidFill>
                <a:schemeClr val="accent4">
                  <a:lumMod val="75000"/>
                </a:schemeClr>
              </a:solidFill>
            </a:endParaRPr>
          </a:p>
        </p:txBody>
      </p:sp>
      <p:cxnSp>
        <p:nvCxnSpPr>
          <p:cNvPr id="8" name="Straight Connector 7"/>
          <p:cNvCxnSpPr/>
          <p:nvPr/>
        </p:nvCxnSpPr>
        <p:spPr>
          <a:xfrm>
            <a:off x="4836003" y="1143000"/>
            <a:ext cx="38862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8124132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60648"/>
            <a:ext cx="8229600" cy="1143000"/>
          </a:xfrm>
        </p:spPr>
        <p:txBody>
          <a:bodyPr>
            <a:normAutofit/>
          </a:bodyPr>
          <a:lstStyle/>
          <a:p>
            <a:r>
              <a:rPr lang="en-GB" sz="2800" b="1" dirty="0" smtClean="0"/>
              <a:t>Place-based policy </a:t>
            </a:r>
            <a:r>
              <a:rPr lang="en-GB" sz="2800" dirty="0" smtClean="0"/>
              <a:t>– key principles (1)</a:t>
            </a:r>
            <a:endParaRPr lang="en-GB" sz="2800"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xmlns="" val="87938634"/>
              </p:ext>
            </p:extLst>
          </p:nvPr>
        </p:nvGraphicFramePr>
        <p:xfrm>
          <a:off x="359532" y="1268760"/>
          <a:ext cx="8676964" cy="53285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6" name="Straight Connector 5"/>
          <p:cNvCxnSpPr/>
          <p:nvPr/>
        </p:nvCxnSpPr>
        <p:spPr>
          <a:xfrm>
            <a:off x="1835696" y="1005492"/>
            <a:ext cx="540060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139952" y="6237312"/>
            <a:ext cx="4824535" cy="369332"/>
          </a:xfrm>
          <a:prstGeom prst="rect">
            <a:avLst/>
          </a:prstGeom>
          <a:noFill/>
        </p:spPr>
        <p:txBody>
          <a:bodyPr wrap="square" rtlCol="0">
            <a:spAutoFit/>
          </a:bodyPr>
          <a:lstStyle/>
          <a:p>
            <a:r>
              <a:rPr lang="en-GB" sz="1600" dirty="0" smtClean="0">
                <a:solidFill>
                  <a:prstClr val="black"/>
                </a:solidFill>
              </a:rPr>
              <a:t>Source: Barca, McCann and Rodríguez-Pose (2012</a:t>
            </a:r>
            <a:r>
              <a:rPr lang="en-GB" dirty="0" smtClean="0">
                <a:solidFill>
                  <a:prstClr val="black"/>
                </a:solidFill>
              </a:rPr>
              <a:t>)</a:t>
            </a:r>
            <a:endParaRPr lang="en-GB" dirty="0">
              <a:solidFill>
                <a:prstClr val="black"/>
              </a:solidFill>
            </a:endParaRPr>
          </a:p>
        </p:txBody>
      </p:sp>
    </p:spTree>
    <p:extLst>
      <p:ext uri="{BB962C8B-B14F-4D97-AF65-F5344CB8AC3E}">
        <p14:creationId xmlns:p14="http://schemas.microsoft.com/office/powerpoint/2010/main" xmlns="" val="35827109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60648"/>
            <a:ext cx="8229600" cy="1143000"/>
          </a:xfrm>
        </p:spPr>
        <p:txBody>
          <a:bodyPr>
            <a:normAutofit/>
          </a:bodyPr>
          <a:lstStyle/>
          <a:p>
            <a:r>
              <a:rPr lang="en-GB" sz="2800" b="1" dirty="0" smtClean="0"/>
              <a:t>Place-based policy </a:t>
            </a:r>
            <a:r>
              <a:rPr lang="en-GB" sz="2800" dirty="0" smtClean="0"/>
              <a:t>– key principles (2)</a:t>
            </a:r>
            <a:endParaRPr lang="en-GB" sz="2800"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xmlns="" val="21759309"/>
              </p:ext>
            </p:extLst>
          </p:nvPr>
        </p:nvGraphicFramePr>
        <p:xfrm>
          <a:off x="359532" y="1268760"/>
          <a:ext cx="8676964" cy="53285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6" name="Straight Connector 5"/>
          <p:cNvCxnSpPr/>
          <p:nvPr/>
        </p:nvCxnSpPr>
        <p:spPr>
          <a:xfrm>
            <a:off x="1907704" y="1005492"/>
            <a:ext cx="5256584"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804248" y="5805264"/>
            <a:ext cx="2232247" cy="830997"/>
          </a:xfrm>
          <a:prstGeom prst="rect">
            <a:avLst/>
          </a:prstGeom>
          <a:noFill/>
        </p:spPr>
        <p:txBody>
          <a:bodyPr wrap="square" rtlCol="0">
            <a:spAutoFit/>
          </a:bodyPr>
          <a:lstStyle/>
          <a:p>
            <a:r>
              <a:rPr lang="en-GB" sz="1600" dirty="0" smtClean="0">
                <a:solidFill>
                  <a:prstClr val="black"/>
                </a:solidFill>
              </a:rPr>
              <a:t>Source: Barca, McCann and Rodríguez-Pose (2012)</a:t>
            </a:r>
            <a:endParaRPr lang="en-GB" sz="1600" dirty="0">
              <a:solidFill>
                <a:prstClr val="black"/>
              </a:solidFill>
            </a:endParaRPr>
          </a:p>
        </p:txBody>
      </p:sp>
    </p:spTree>
    <p:extLst>
      <p:ext uri="{BB962C8B-B14F-4D97-AF65-F5344CB8AC3E}">
        <p14:creationId xmlns:p14="http://schemas.microsoft.com/office/powerpoint/2010/main" xmlns="" val="8888715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534400" cy="715962"/>
          </a:xfrm>
        </p:spPr>
        <p:txBody>
          <a:bodyPr>
            <a:normAutofit fontScale="90000"/>
          </a:bodyPr>
          <a:lstStyle/>
          <a:p>
            <a:r>
              <a:rPr lang="en-US" sz="2800" dirty="0" smtClean="0"/>
              <a:t>International debates: ‘Space-blind’ versus ‘Place-based’ Policy</a:t>
            </a:r>
            <a:endParaRPr lang="en-US" sz="2800" dirty="0"/>
          </a:p>
        </p:txBody>
      </p:sp>
      <p:graphicFrame>
        <p:nvGraphicFramePr>
          <p:cNvPr id="3" name="Table 2"/>
          <p:cNvGraphicFramePr>
            <a:graphicFrameLocks noGrp="1"/>
          </p:cNvGraphicFramePr>
          <p:nvPr>
            <p:extLst>
              <p:ext uri="{D42A27DB-BD31-4B8C-83A1-F6EECF244321}">
                <p14:modId xmlns:p14="http://schemas.microsoft.com/office/powerpoint/2010/main" xmlns="" val="4112503963"/>
              </p:ext>
            </p:extLst>
          </p:nvPr>
        </p:nvGraphicFramePr>
        <p:xfrm>
          <a:off x="457200" y="908720"/>
          <a:ext cx="8229600" cy="5489704"/>
        </p:xfrm>
        <a:graphic>
          <a:graphicData uri="http://schemas.openxmlformats.org/drawingml/2006/table">
            <a:tbl>
              <a:tblPr firstRow="1" bandRow="1">
                <a:tableStyleId>{1FECB4D8-DB02-4DC6-A0A2-4F2EBAE1DC90}</a:tableStyleId>
              </a:tblPr>
              <a:tblGrid>
                <a:gridCol w="1447800"/>
                <a:gridCol w="3390900"/>
                <a:gridCol w="3390900"/>
              </a:tblGrid>
              <a:tr h="371229">
                <a:tc>
                  <a:txBody>
                    <a:bodyPr/>
                    <a:lstStyle/>
                    <a:p>
                      <a:endParaRPr lang="en-US" sz="1200" dirty="0"/>
                    </a:p>
                  </a:txBody>
                  <a:tcPr/>
                </a:tc>
                <a:tc>
                  <a:txBody>
                    <a:bodyPr/>
                    <a:lstStyle/>
                    <a:p>
                      <a:pPr algn="ctr"/>
                      <a:r>
                        <a:rPr lang="en-US" sz="1600" dirty="0" smtClean="0">
                          <a:solidFill>
                            <a:schemeClr val="tx2"/>
                          </a:solidFill>
                        </a:rPr>
                        <a:t>‘Space-blind’ (e.g. WDR 2009)</a:t>
                      </a:r>
                      <a:endParaRPr lang="en-US" sz="1600" dirty="0">
                        <a:solidFill>
                          <a:schemeClr val="tx2"/>
                        </a:solidFill>
                      </a:endParaRPr>
                    </a:p>
                  </a:txBody>
                  <a:tcPr/>
                </a:tc>
                <a:tc>
                  <a:txBody>
                    <a:bodyPr/>
                    <a:lstStyle/>
                    <a:p>
                      <a:pPr algn="ctr"/>
                      <a:r>
                        <a:rPr lang="en-US" sz="1600" dirty="0" smtClean="0">
                          <a:solidFill>
                            <a:srgbClr val="FF0000"/>
                          </a:solidFill>
                        </a:rPr>
                        <a:t>‘Place-based’ (e.g. Barca Report, OECD)</a:t>
                      </a:r>
                      <a:endParaRPr lang="en-US" sz="1600" dirty="0">
                        <a:solidFill>
                          <a:srgbClr val="FF0000"/>
                        </a:solidFill>
                      </a:endParaRPr>
                    </a:p>
                  </a:txBody>
                  <a:tcPr/>
                </a:tc>
              </a:tr>
              <a:tr h="467851">
                <a:tc>
                  <a:txBody>
                    <a:bodyPr/>
                    <a:lstStyle/>
                    <a:p>
                      <a:r>
                        <a:rPr lang="en-US" sz="1800" b="1" u="sng" dirty="0" smtClean="0"/>
                        <a:t>Purpose</a:t>
                      </a:r>
                      <a:endParaRPr lang="en-US" sz="1800" b="1" u="sng" dirty="0"/>
                    </a:p>
                  </a:txBody>
                  <a:tcPr/>
                </a:tc>
                <a:tc>
                  <a:txBody>
                    <a:bodyPr/>
                    <a:lstStyle/>
                    <a:p>
                      <a:r>
                        <a:rPr lang="en-US" sz="1200" b="1" dirty="0" smtClean="0">
                          <a:solidFill>
                            <a:schemeClr val="tx2"/>
                          </a:solidFill>
                        </a:rPr>
                        <a:t>Facilitate agglomerations</a:t>
                      </a:r>
                      <a:r>
                        <a:rPr lang="en-US" sz="1200" b="1" baseline="0" dirty="0" smtClean="0">
                          <a:solidFill>
                            <a:schemeClr val="tx2"/>
                          </a:solidFill>
                        </a:rPr>
                        <a:t> , migration and specialization for development</a:t>
                      </a:r>
                      <a:endParaRPr lang="en-US" sz="1200" b="1" dirty="0">
                        <a:solidFill>
                          <a:schemeClr val="tx2"/>
                        </a:solidFill>
                      </a:endParaRPr>
                    </a:p>
                  </a:txBody>
                  <a:tcPr/>
                </a:tc>
                <a:tc>
                  <a:txBody>
                    <a:bodyPr/>
                    <a:lstStyle/>
                    <a:p>
                      <a:r>
                        <a:rPr lang="en-US" sz="1200" b="1" dirty="0" smtClean="0">
                          <a:solidFill>
                            <a:srgbClr val="FF0000"/>
                          </a:solidFill>
                        </a:rPr>
                        <a:t>Promote</a:t>
                      </a:r>
                      <a:r>
                        <a:rPr lang="en-US" sz="1200" b="1" baseline="0" dirty="0" smtClean="0">
                          <a:solidFill>
                            <a:srgbClr val="FF0000"/>
                          </a:solidFill>
                        </a:rPr>
                        <a:t> realisation of growth potential in all regions, focusing on urban system as a whole</a:t>
                      </a:r>
                      <a:endParaRPr lang="en-US" sz="1200" b="1" dirty="0">
                        <a:solidFill>
                          <a:srgbClr val="FF0000"/>
                        </a:solidFill>
                      </a:endParaRPr>
                    </a:p>
                  </a:txBody>
                  <a:tcPr/>
                </a:tc>
              </a:tr>
              <a:tr h="457680">
                <a:tc>
                  <a:txBody>
                    <a:bodyPr/>
                    <a:lstStyle/>
                    <a:p>
                      <a:r>
                        <a:rPr lang="en-US" sz="1200" b="1" dirty="0" smtClean="0"/>
                        <a:t>Urban system</a:t>
                      </a:r>
                      <a:endParaRPr lang="en-US" sz="1200" b="1" dirty="0"/>
                    </a:p>
                  </a:txBody>
                  <a:tcPr/>
                </a:tc>
                <a:tc>
                  <a:txBody>
                    <a:bodyPr/>
                    <a:lstStyle/>
                    <a:p>
                      <a:r>
                        <a:rPr lang="en-US" sz="1200" dirty="0" smtClean="0">
                          <a:solidFill>
                            <a:schemeClr val="tx2"/>
                          </a:solidFill>
                        </a:rPr>
                        <a:t>Homogenous (in relation to city</a:t>
                      </a:r>
                      <a:r>
                        <a:rPr lang="en-US" sz="1200" baseline="0" dirty="0" smtClean="0">
                          <a:solidFill>
                            <a:schemeClr val="tx2"/>
                          </a:solidFill>
                        </a:rPr>
                        <a:t> size)</a:t>
                      </a:r>
                    </a:p>
                  </a:txBody>
                  <a:tcPr/>
                </a:tc>
                <a:tc>
                  <a:txBody>
                    <a:bodyPr/>
                    <a:lstStyle/>
                    <a:p>
                      <a:r>
                        <a:rPr lang="en-US" sz="1200" dirty="0" smtClean="0">
                          <a:solidFill>
                            <a:srgbClr val="FF0000"/>
                          </a:solidFill>
                        </a:rPr>
                        <a:t>Heterogeneous (not city</a:t>
                      </a:r>
                      <a:r>
                        <a:rPr lang="en-US" sz="1200" baseline="0" dirty="0" smtClean="0">
                          <a:solidFill>
                            <a:srgbClr val="FF0000"/>
                          </a:solidFill>
                        </a:rPr>
                        <a:t> size dependent)</a:t>
                      </a:r>
                    </a:p>
                    <a:p>
                      <a:r>
                        <a:rPr lang="en-US" sz="1200" baseline="0" dirty="0" smtClean="0">
                          <a:solidFill>
                            <a:srgbClr val="FF0000"/>
                          </a:solidFill>
                        </a:rPr>
                        <a:t>Agglomerations are not all natural</a:t>
                      </a:r>
                      <a:endParaRPr lang="en-US" sz="1200" dirty="0">
                        <a:solidFill>
                          <a:srgbClr val="FF0000"/>
                        </a:solidFill>
                      </a:endParaRPr>
                    </a:p>
                  </a:txBody>
                  <a:tcPr/>
                </a:tc>
              </a:tr>
              <a:tr h="82382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t>Geographical</a:t>
                      </a:r>
                      <a:r>
                        <a:rPr lang="en-US" sz="1200" b="1" baseline="0" dirty="0" smtClean="0"/>
                        <a:t> and historical c</a:t>
                      </a:r>
                      <a:r>
                        <a:rPr lang="en-US" sz="1200" b="1" dirty="0" smtClean="0"/>
                        <a:t>ontext</a:t>
                      </a:r>
                    </a:p>
                    <a:p>
                      <a:endParaRPr lang="en-US"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tx2"/>
                          </a:solidFill>
                        </a:rPr>
                        <a:t>Regions and localities</a:t>
                      </a:r>
                      <a:r>
                        <a:rPr lang="en-US" sz="1200" baseline="0" dirty="0" smtClean="0">
                          <a:solidFill>
                            <a:schemeClr val="tx2"/>
                          </a:solidFill>
                        </a:rPr>
                        <a:t> </a:t>
                      </a:r>
                      <a:r>
                        <a:rPr lang="en-US" sz="1200" dirty="0" smtClean="0">
                          <a:solidFill>
                            <a:schemeClr val="tx2"/>
                          </a:solidFill>
                        </a:rPr>
                        <a:t>follow standard development</a:t>
                      </a:r>
                      <a:r>
                        <a:rPr lang="en-US" sz="1200" baseline="0" dirty="0" smtClean="0">
                          <a:solidFill>
                            <a:schemeClr val="tx2"/>
                          </a:solidFill>
                        </a:rPr>
                        <a:t> path</a:t>
                      </a:r>
                      <a:endParaRPr lang="en-US" sz="1200" dirty="0" smtClean="0">
                        <a:solidFill>
                          <a:schemeClr val="tx2"/>
                        </a:solidFill>
                      </a:endParaRPr>
                    </a:p>
                    <a:p>
                      <a:endParaRPr lang="en-US" sz="1200" dirty="0">
                        <a:solidFill>
                          <a:schemeClr val="tx2"/>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rgbClr val="FF0000"/>
                          </a:solidFill>
                        </a:rPr>
                        <a:t>Geographical </a:t>
                      </a:r>
                      <a:r>
                        <a:rPr lang="en-US" sz="1200" baseline="0" dirty="0" smtClean="0">
                          <a:solidFill>
                            <a:srgbClr val="FF0000"/>
                          </a:solidFill>
                        </a:rPr>
                        <a:t>characteristics (i.e. economic social, cultural, history, institutional) of place really matter with multiple development paths</a:t>
                      </a:r>
                      <a:endParaRPr lang="en-US" sz="1200" dirty="0" smtClean="0">
                        <a:solidFill>
                          <a:srgbClr val="FF0000"/>
                        </a:solidFill>
                      </a:endParaRPr>
                    </a:p>
                    <a:p>
                      <a:endParaRPr lang="en-US" sz="1200" dirty="0">
                        <a:solidFill>
                          <a:srgbClr val="FF0000"/>
                        </a:solidFill>
                      </a:endParaRPr>
                    </a:p>
                  </a:txBody>
                  <a:tcPr/>
                </a:tc>
              </a:tr>
              <a:tr h="1055901">
                <a:tc>
                  <a:txBody>
                    <a:bodyPr/>
                    <a:lstStyle/>
                    <a:p>
                      <a:r>
                        <a:rPr lang="en-US" sz="1800" b="1" u="sng" dirty="0" smtClean="0"/>
                        <a:t>Institutions</a:t>
                      </a:r>
                      <a:endParaRPr lang="en-US" sz="1800" b="1" u="sng" dirty="0"/>
                    </a:p>
                  </a:txBody>
                  <a:tcPr/>
                </a:tc>
                <a:tc>
                  <a:txBody>
                    <a:bodyPr/>
                    <a:lstStyle/>
                    <a:p>
                      <a:r>
                        <a:rPr lang="en-US" sz="1200" b="1" dirty="0" smtClean="0">
                          <a:solidFill>
                            <a:schemeClr val="tx2"/>
                          </a:solidFill>
                        </a:rPr>
                        <a:t>Invest</a:t>
                      </a:r>
                      <a:r>
                        <a:rPr lang="en-US" sz="1200" b="1" baseline="0" dirty="0" smtClean="0">
                          <a:solidFill>
                            <a:schemeClr val="tx2"/>
                          </a:solidFill>
                        </a:rPr>
                        <a:t> in provision of s</a:t>
                      </a:r>
                      <a:r>
                        <a:rPr lang="en-US" sz="1200" b="1" dirty="0" smtClean="0">
                          <a:solidFill>
                            <a:schemeClr val="tx2"/>
                          </a:solidFill>
                        </a:rPr>
                        <a:t>pace-blind ‘universal’ public services</a:t>
                      </a:r>
                      <a:r>
                        <a:rPr lang="en-US" sz="1200" b="1" baseline="0" dirty="0" smtClean="0">
                          <a:solidFill>
                            <a:schemeClr val="tx2"/>
                          </a:solidFill>
                        </a:rPr>
                        <a:t> (e.g. education, social services)</a:t>
                      </a:r>
                      <a:endParaRPr lang="en-US" sz="1200" b="1" dirty="0">
                        <a:solidFill>
                          <a:schemeClr val="tx2"/>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rgbClr val="FF0000"/>
                          </a:solidFill>
                        </a:rPr>
                        <a:t>Design appropriate institutional structures and governance in context.</a:t>
                      </a:r>
                      <a:r>
                        <a:rPr lang="en-US" sz="1200" b="1" baseline="0" dirty="0" smtClean="0">
                          <a:solidFill>
                            <a:srgbClr val="FF0000"/>
                          </a:solidFill>
                        </a:rPr>
                        <a:t> </a:t>
                      </a:r>
                      <a:r>
                        <a:rPr lang="en-US" sz="1200" b="1" dirty="0" smtClean="0">
                          <a:solidFill>
                            <a:srgbClr val="FF0000"/>
                          </a:solidFill>
                        </a:rPr>
                        <a:t>Overcome ‘under-development traps’ due to capacity/unwillingness of ‘local elites’ through exogenous + endogenous interventions  (MLG</a:t>
                      </a:r>
                      <a:r>
                        <a:rPr lang="en-US" sz="1200" b="1" baseline="0" dirty="0" smtClean="0">
                          <a:solidFill>
                            <a:srgbClr val="FF0000"/>
                          </a:solidFill>
                        </a:rPr>
                        <a:t>)</a:t>
                      </a:r>
                      <a:endParaRPr lang="en-US" sz="1200" b="1" dirty="0" smtClean="0">
                        <a:solidFill>
                          <a:srgbClr val="FF0000"/>
                        </a:solidFill>
                      </a:endParaRPr>
                    </a:p>
                  </a:txBody>
                  <a:tcPr/>
                </a:tc>
              </a:tr>
              <a:tr h="823824">
                <a:tc>
                  <a:txBody>
                    <a:bodyPr/>
                    <a:lstStyle/>
                    <a:p>
                      <a:r>
                        <a:rPr lang="en-US" sz="1200" b="1" dirty="0" smtClean="0"/>
                        <a:t>Solutions</a:t>
                      </a:r>
                      <a:endParaRPr lang="en-US" sz="1200" b="1" dirty="0"/>
                    </a:p>
                  </a:txBody>
                  <a:tcPr/>
                </a:tc>
                <a:tc>
                  <a:txBody>
                    <a:bodyPr/>
                    <a:lstStyle/>
                    <a:p>
                      <a:r>
                        <a:rPr lang="en-US" sz="1200" dirty="0" smtClean="0">
                          <a:solidFill>
                            <a:schemeClr val="tx2"/>
                          </a:solidFill>
                        </a:rPr>
                        <a:t>Standardised:</a:t>
                      </a:r>
                    </a:p>
                    <a:p>
                      <a:pPr marL="0" indent="0">
                        <a:buFont typeface="Arial" pitchFamily="34" charset="0"/>
                        <a:buNone/>
                      </a:pPr>
                      <a:r>
                        <a:rPr lang="en-US" sz="1200" dirty="0" smtClean="0">
                          <a:solidFill>
                            <a:schemeClr val="tx2"/>
                          </a:solidFill>
                        </a:rPr>
                        <a:t>1</a:t>
                      </a:r>
                      <a:r>
                        <a:rPr lang="en-US" sz="1200" baseline="30000" dirty="0" smtClean="0">
                          <a:solidFill>
                            <a:schemeClr val="tx2"/>
                          </a:solidFill>
                        </a:rPr>
                        <a:t>st</a:t>
                      </a:r>
                      <a:r>
                        <a:rPr lang="en-US" sz="1200" dirty="0" smtClean="0">
                          <a:solidFill>
                            <a:schemeClr val="tx2"/>
                          </a:solidFill>
                        </a:rPr>
                        <a:t> order:</a:t>
                      </a:r>
                      <a:r>
                        <a:rPr lang="en-US" sz="1200" baseline="0" dirty="0" smtClean="0">
                          <a:solidFill>
                            <a:schemeClr val="tx2"/>
                          </a:solidFill>
                        </a:rPr>
                        <a:t> s</a:t>
                      </a:r>
                      <a:r>
                        <a:rPr lang="en-US" sz="1200" dirty="0" smtClean="0">
                          <a:solidFill>
                            <a:schemeClr val="tx2"/>
                          </a:solidFill>
                        </a:rPr>
                        <a:t>patially</a:t>
                      </a:r>
                      <a:r>
                        <a:rPr lang="en-US" sz="1200" baseline="0" dirty="0" smtClean="0">
                          <a:solidFill>
                            <a:schemeClr val="tx2"/>
                          </a:solidFill>
                        </a:rPr>
                        <a:t>-blind institutions</a:t>
                      </a:r>
                    </a:p>
                    <a:p>
                      <a:pPr marL="0" indent="0">
                        <a:buFont typeface="Arial" pitchFamily="34" charset="0"/>
                        <a:buNone/>
                      </a:pPr>
                      <a:r>
                        <a:rPr lang="en-US" sz="1200" baseline="0" dirty="0" smtClean="0">
                          <a:solidFill>
                            <a:schemeClr val="tx2"/>
                          </a:solidFill>
                        </a:rPr>
                        <a:t>2</a:t>
                      </a:r>
                      <a:r>
                        <a:rPr lang="en-US" sz="1200" baseline="30000" dirty="0" smtClean="0">
                          <a:solidFill>
                            <a:schemeClr val="tx2"/>
                          </a:solidFill>
                        </a:rPr>
                        <a:t>nd</a:t>
                      </a:r>
                      <a:r>
                        <a:rPr lang="en-US" sz="1200" baseline="0" dirty="0" smtClean="0">
                          <a:solidFill>
                            <a:schemeClr val="tx2"/>
                          </a:solidFill>
                        </a:rPr>
                        <a:t> order: infrastructure to connect across distance</a:t>
                      </a:r>
                    </a:p>
                    <a:p>
                      <a:pPr marL="0" indent="0">
                        <a:buFont typeface="Arial" pitchFamily="34" charset="0"/>
                        <a:buNone/>
                      </a:pPr>
                      <a:r>
                        <a:rPr lang="en-US" sz="1200" baseline="0" dirty="0" smtClean="0">
                          <a:solidFill>
                            <a:schemeClr val="tx2"/>
                          </a:solidFill>
                        </a:rPr>
                        <a:t>3</a:t>
                      </a:r>
                      <a:r>
                        <a:rPr lang="en-US" sz="1200" baseline="30000" dirty="0" smtClean="0">
                          <a:solidFill>
                            <a:schemeClr val="tx2"/>
                          </a:solidFill>
                        </a:rPr>
                        <a:t>rd</a:t>
                      </a:r>
                      <a:r>
                        <a:rPr lang="en-US" sz="1200" baseline="0" dirty="0" smtClean="0">
                          <a:solidFill>
                            <a:schemeClr val="tx2"/>
                          </a:solidFill>
                        </a:rPr>
                        <a:t> order: sparingly spatially-targeted interventions</a:t>
                      </a:r>
                      <a:endParaRPr lang="en-US" sz="1200" dirty="0">
                        <a:solidFill>
                          <a:schemeClr val="tx2"/>
                        </a:solidFill>
                      </a:endParaRPr>
                    </a:p>
                  </a:txBody>
                  <a:tcPr/>
                </a:tc>
                <a:tc>
                  <a:txBody>
                    <a:bodyPr/>
                    <a:lstStyle/>
                    <a:p>
                      <a:r>
                        <a:rPr lang="en-US" sz="1200" dirty="0" smtClean="0">
                          <a:solidFill>
                            <a:srgbClr val="FF0000"/>
                          </a:solidFill>
                        </a:rPr>
                        <a:t>Design appropriate public good interventions and institutional frameworks</a:t>
                      </a:r>
                      <a:r>
                        <a:rPr lang="en-US" sz="1200" baseline="0" dirty="0" smtClean="0">
                          <a:solidFill>
                            <a:srgbClr val="FF0000"/>
                          </a:solidFill>
                        </a:rPr>
                        <a:t> in context of place</a:t>
                      </a:r>
                      <a:endParaRPr lang="en-US" sz="1200" dirty="0">
                        <a:solidFill>
                          <a:srgbClr val="FF0000"/>
                        </a:solidFill>
                      </a:endParaRPr>
                    </a:p>
                  </a:txBody>
                  <a:tcPr/>
                </a:tc>
              </a:tr>
              <a:tr h="640752">
                <a:tc>
                  <a:txBody>
                    <a:bodyPr/>
                    <a:lstStyle/>
                    <a:p>
                      <a:r>
                        <a:rPr lang="en-US" sz="1800" b="1" u="sng" dirty="0" smtClean="0"/>
                        <a:t>Knowledge</a:t>
                      </a:r>
                      <a:endParaRPr lang="en-US" sz="1200" b="1" dirty="0"/>
                    </a:p>
                  </a:txBody>
                  <a:tcPr/>
                </a:tc>
                <a:tc>
                  <a:txBody>
                    <a:bodyPr/>
                    <a:lstStyle/>
                    <a:p>
                      <a:r>
                        <a:rPr lang="en-US" sz="1200" b="1" dirty="0" smtClean="0">
                          <a:solidFill>
                            <a:schemeClr val="tx2"/>
                          </a:solidFill>
                        </a:rPr>
                        <a:t>Predictable</a:t>
                      </a:r>
                      <a:endParaRPr lang="en-US" sz="1200" b="1" dirty="0">
                        <a:solidFill>
                          <a:schemeClr val="tx2"/>
                        </a:solidFill>
                      </a:endParaRPr>
                    </a:p>
                  </a:txBody>
                  <a:tcPr/>
                </a:tc>
                <a:tc>
                  <a:txBody>
                    <a:bodyPr/>
                    <a:lstStyle/>
                    <a:p>
                      <a:r>
                        <a:rPr lang="en-US" sz="1200" b="1" i="1" dirty="0" smtClean="0">
                          <a:solidFill>
                            <a:srgbClr val="FF0000"/>
                          </a:solidFill>
                        </a:rPr>
                        <a:t>Uncertain, embedded in locality and needs to be uncovered through bottom-up</a:t>
                      </a:r>
                      <a:r>
                        <a:rPr lang="en-US" sz="1200" b="1" i="1" baseline="0" dirty="0" smtClean="0">
                          <a:solidFill>
                            <a:srgbClr val="FF0000"/>
                          </a:solidFill>
                        </a:rPr>
                        <a:t> participatory processes to build consensus and trust</a:t>
                      </a:r>
                    </a:p>
                  </a:txBody>
                  <a:tcPr/>
                </a:tc>
              </a:tr>
              <a:tr h="640752">
                <a:tc>
                  <a:txBody>
                    <a:bodyPr/>
                    <a:lstStyle/>
                    <a:p>
                      <a:r>
                        <a:rPr lang="en-US" sz="1200" b="1" dirty="0" smtClean="0"/>
                        <a:t>Role of central state</a:t>
                      </a:r>
                      <a:endParaRPr lang="en-US" sz="1200" b="1" dirty="0"/>
                    </a:p>
                  </a:txBody>
                  <a:tcPr/>
                </a:tc>
                <a:tc>
                  <a:txBody>
                    <a:bodyPr/>
                    <a:lstStyle/>
                    <a:p>
                      <a:r>
                        <a:rPr lang="en-US" sz="1200" dirty="0" smtClean="0">
                          <a:solidFill>
                            <a:schemeClr val="tx2"/>
                          </a:solidFill>
                        </a:rPr>
                        <a:t>Design</a:t>
                      </a:r>
                      <a:r>
                        <a:rPr lang="en-US" sz="1200" baseline="0" dirty="0" smtClean="0">
                          <a:solidFill>
                            <a:schemeClr val="tx2"/>
                          </a:solidFill>
                        </a:rPr>
                        <a:t> and provision of spatially-blind public services and appropriate infrastructure</a:t>
                      </a:r>
                      <a:endParaRPr lang="en-US" sz="1200" dirty="0">
                        <a:solidFill>
                          <a:schemeClr val="tx2"/>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rgbClr val="FF0000"/>
                          </a:solidFill>
                        </a:rPr>
                        <a:t>Lacks</a:t>
                      </a:r>
                      <a:r>
                        <a:rPr lang="en-US" sz="1200" baseline="0" dirty="0" smtClean="0">
                          <a:solidFill>
                            <a:srgbClr val="FF0000"/>
                          </a:solidFill>
                        </a:rPr>
                        <a:t> ‘sense </a:t>
                      </a:r>
                      <a:r>
                        <a:rPr lang="en-US" sz="1200" dirty="0" smtClean="0">
                          <a:solidFill>
                            <a:srgbClr val="FF0000"/>
                          </a:solidFill>
                        </a:rPr>
                        <a:t>of community’, may support investments</a:t>
                      </a:r>
                      <a:r>
                        <a:rPr lang="en-US" sz="1200" baseline="0" dirty="0" smtClean="0">
                          <a:solidFill>
                            <a:srgbClr val="FF0000"/>
                          </a:solidFill>
                        </a:rPr>
                        <a:t> promoted by </a:t>
                      </a:r>
                      <a:r>
                        <a:rPr lang="en-US" sz="1200" dirty="0" smtClean="0">
                          <a:solidFill>
                            <a:srgbClr val="FF0000"/>
                          </a:solidFill>
                        </a:rPr>
                        <a:t>‘capital city elites’ </a:t>
                      </a:r>
                    </a:p>
                    <a:p>
                      <a:endParaRPr lang="en-US" sz="1200" dirty="0">
                        <a:solidFill>
                          <a:srgbClr val="FF0000"/>
                        </a:solidFill>
                      </a:endParaRPr>
                    </a:p>
                  </a:txBody>
                  <a:tcPr/>
                </a:tc>
              </a:tr>
            </a:tbl>
          </a:graphicData>
        </a:graphic>
      </p:graphicFrame>
      <p:cxnSp>
        <p:nvCxnSpPr>
          <p:cNvPr id="5" name="Straight Connector 4"/>
          <p:cNvCxnSpPr/>
          <p:nvPr/>
        </p:nvCxnSpPr>
        <p:spPr>
          <a:xfrm>
            <a:off x="609600" y="685800"/>
            <a:ext cx="807720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4910587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Visualisation of differences between space-blind and place-based policy approaches</a:t>
            </a:r>
            <a:endParaRPr lang="en-GB" sz="2800" dirty="0"/>
          </a:p>
        </p:txBody>
      </p:sp>
      <p:pic>
        <p:nvPicPr>
          <p:cNvPr id="2050" name="Picture 2" descr="http://upload.wikimedia.org/wikipedia/commons/6/69/SevernFromCastleCB.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73541" y="3553108"/>
            <a:ext cx="4208988" cy="3002862"/>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2054" name="Picture 6" descr="File:Rapids.jpg">
            <a:hlinkClick r:id="rId3"/>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667360" y="3657161"/>
            <a:ext cx="3865079" cy="2898809"/>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
        <p:nvSpPr>
          <p:cNvPr id="3" name="TextBox 2"/>
          <p:cNvSpPr txBox="1"/>
          <p:nvPr/>
        </p:nvSpPr>
        <p:spPr>
          <a:xfrm>
            <a:off x="670476" y="6030580"/>
            <a:ext cx="3816424" cy="369332"/>
          </a:xfrm>
          <a:prstGeom prst="rect">
            <a:avLst/>
          </a:prstGeom>
          <a:noFill/>
        </p:spPr>
        <p:txBody>
          <a:bodyPr wrap="square" rtlCol="0">
            <a:spAutoFit/>
          </a:bodyPr>
          <a:lstStyle/>
          <a:p>
            <a:r>
              <a:rPr lang="en-GB" b="1" dirty="0" smtClean="0">
                <a:solidFill>
                  <a:schemeClr val="bg1"/>
                </a:solidFill>
              </a:rPr>
              <a:t>Space-blind perspective?</a:t>
            </a:r>
            <a:endParaRPr lang="en-GB" b="1" dirty="0">
              <a:solidFill>
                <a:schemeClr val="bg1"/>
              </a:solidFill>
            </a:endParaRPr>
          </a:p>
        </p:txBody>
      </p:sp>
      <p:sp>
        <p:nvSpPr>
          <p:cNvPr id="4" name="TextBox 3"/>
          <p:cNvSpPr txBox="1"/>
          <p:nvPr/>
        </p:nvSpPr>
        <p:spPr>
          <a:xfrm>
            <a:off x="4838959" y="3933056"/>
            <a:ext cx="3600400" cy="369332"/>
          </a:xfrm>
          <a:prstGeom prst="rect">
            <a:avLst/>
          </a:prstGeom>
          <a:noFill/>
        </p:spPr>
        <p:txBody>
          <a:bodyPr wrap="square" rtlCol="0">
            <a:spAutoFit/>
          </a:bodyPr>
          <a:lstStyle/>
          <a:p>
            <a:r>
              <a:rPr lang="en-GB" b="1" dirty="0" smtClean="0">
                <a:solidFill>
                  <a:schemeClr val="bg1"/>
                </a:solidFill>
              </a:rPr>
              <a:t>Place-based perspective?</a:t>
            </a:r>
            <a:endParaRPr lang="en-GB" b="1" dirty="0">
              <a:solidFill>
                <a:schemeClr val="bg1"/>
              </a:solidFill>
            </a:endParaRPr>
          </a:p>
        </p:txBody>
      </p:sp>
      <p:cxnSp>
        <p:nvCxnSpPr>
          <p:cNvPr id="6" name="Straight Connector 5"/>
          <p:cNvCxnSpPr/>
          <p:nvPr/>
        </p:nvCxnSpPr>
        <p:spPr>
          <a:xfrm>
            <a:off x="755576" y="1340768"/>
            <a:ext cx="7902088"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323528" y="1556792"/>
            <a:ext cx="8208912" cy="2031325"/>
          </a:xfrm>
          <a:prstGeom prst="rect">
            <a:avLst/>
          </a:prstGeom>
          <a:solidFill>
            <a:schemeClr val="accent6">
              <a:lumMod val="20000"/>
              <a:lumOff val="80000"/>
            </a:schemeClr>
          </a:solidFill>
          <a:ln>
            <a:solidFill>
              <a:srgbClr val="C00000"/>
            </a:solidFill>
          </a:ln>
        </p:spPr>
        <p:txBody>
          <a:bodyPr wrap="square" rtlCol="0">
            <a:spAutoFit/>
          </a:bodyPr>
          <a:lstStyle/>
          <a:p>
            <a:r>
              <a:rPr lang="en-GB" dirty="0" smtClean="0"/>
              <a:t> </a:t>
            </a:r>
            <a:r>
              <a:rPr lang="en-GB" i="1" dirty="0" smtClean="0"/>
              <a:t>“In essence, the differences between the space-neutral and the place-based approaches centre on the question of whether the territorial systems in evidence today are the result of a unique first-best solution to efficiency and space or rather of path dependency , sunk costs, and institutional issues. As such, the two approaches represent a different reading of the relationships between economic history and economic geography, giving rise to fundamentally different approaches” </a:t>
            </a:r>
          </a:p>
          <a:p>
            <a:r>
              <a:rPr lang="en-GB" dirty="0" smtClean="0"/>
              <a:t>(Barca, McCann and Rodríguez-Pose, 2012: page 141)</a:t>
            </a:r>
            <a:endParaRPr lang="en-GB" dirty="0"/>
          </a:p>
        </p:txBody>
      </p:sp>
    </p:spTree>
    <p:extLst>
      <p:ext uri="{BB962C8B-B14F-4D97-AF65-F5344CB8AC3E}">
        <p14:creationId xmlns:p14="http://schemas.microsoft.com/office/powerpoint/2010/main" xmlns="" val="271753261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276872"/>
            <a:ext cx="8640960" cy="1143000"/>
          </a:xfrm>
        </p:spPr>
        <p:txBody>
          <a:bodyPr>
            <a:normAutofit fontScale="90000"/>
          </a:bodyPr>
          <a:lstStyle/>
          <a:p>
            <a:r>
              <a:rPr lang="en-GB" dirty="0" smtClean="0">
                <a:sym typeface="Wingdings" pitchFamily="2" charset="2"/>
              </a:rPr>
              <a:t>Place Based approach  </a:t>
            </a:r>
            <a:r>
              <a:rPr lang="en-GB" dirty="0" smtClean="0"/>
              <a:t>implications for BOTH ‘national’ </a:t>
            </a:r>
            <a:r>
              <a:rPr lang="en-GB" b="1" dirty="0" smtClean="0">
                <a:solidFill>
                  <a:srgbClr val="FF0000"/>
                </a:solidFill>
              </a:rPr>
              <a:t>&amp;</a:t>
            </a:r>
            <a:r>
              <a:rPr lang="en-GB" dirty="0" smtClean="0"/>
              <a:t> ‘local’ institutions</a:t>
            </a:r>
            <a:endParaRPr lang="en-GB" dirty="0"/>
          </a:p>
        </p:txBody>
      </p:sp>
      <p:cxnSp>
        <p:nvCxnSpPr>
          <p:cNvPr id="4" name="Straight Connector 3"/>
          <p:cNvCxnSpPr/>
          <p:nvPr/>
        </p:nvCxnSpPr>
        <p:spPr>
          <a:xfrm>
            <a:off x="1043608" y="3429000"/>
            <a:ext cx="720080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pic>
        <p:nvPicPr>
          <p:cNvPr id="5" name="Picture 2" descr="http://www1.aston.ac.uk/EasySiteWeb/EasySite/StyleData/13-Home/Images/header-logo.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804025" y="5876925"/>
            <a:ext cx="1809750" cy="628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48648280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Why Whitehall may not sufficiently understand ‘place’ </a:t>
            </a:r>
            <a:endParaRPr lang="en-GB" sz="2800" dirty="0"/>
          </a:p>
        </p:txBody>
      </p:sp>
      <p:sp>
        <p:nvSpPr>
          <p:cNvPr id="3" name="Content Placeholder 2"/>
          <p:cNvSpPr>
            <a:spLocks noGrp="1"/>
          </p:cNvSpPr>
          <p:nvPr>
            <p:ph idx="1"/>
          </p:nvPr>
        </p:nvSpPr>
        <p:spPr>
          <a:xfrm>
            <a:off x="457200" y="1600200"/>
            <a:ext cx="8435280" cy="4925144"/>
          </a:xfrm>
          <a:solidFill>
            <a:schemeClr val="accent6">
              <a:lumMod val="20000"/>
              <a:lumOff val="80000"/>
            </a:schemeClr>
          </a:solidFill>
          <a:ln>
            <a:solidFill>
              <a:srgbClr val="C00000"/>
            </a:solidFill>
          </a:ln>
        </p:spPr>
        <p:txBody>
          <a:bodyPr>
            <a:normAutofit fontScale="92500" lnSpcReduction="10000"/>
          </a:bodyPr>
          <a:lstStyle/>
          <a:p>
            <a:pPr marL="0" indent="0">
              <a:buNone/>
            </a:pPr>
            <a:r>
              <a:rPr lang="en-US" sz="1900" dirty="0" smtClean="0">
                <a:solidFill>
                  <a:schemeClr val="accent2">
                    <a:lumMod val="75000"/>
                  </a:schemeClr>
                </a:solidFill>
              </a:rPr>
              <a:t>Why the ‘national’ might lack </a:t>
            </a:r>
            <a:r>
              <a:rPr lang="en-US" sz="1900" dirty="0">
                <a:solidFill>
                  <a:schemeClr val="accent2">
                    <a:lumMod val="75000"/>
                  </a:schemeClr>
                </a:solidFill>
              </a:rPr>
              <a:t>‘sense of community</a:t>
            </a:r>
            <a:r>
              <a:rPr lang="en-US" sz="1900" dirty="0" smtClean="0">
                <a:solidFill>
                  <a:schemeClr val="accent2">
                    <a:lumMod val="75000"/>
                  </a:schemeClr>
                </a:solidFill>
              </a:rPr>
              <a:t>’ and may </a:t>
            </a:r>
            <a:r>
              <a:rPr lang="en-US" sz="1900" dirty="0">
                <a:solidFill>
                  <a:schemeClr val="accent2">
                    <a:lumMod val="75000"/>
                  </a:schemeClr>
                </a:solidFill>
              </a:rPr>
              <a:t>support investments promoted by ‘capital city elites’ </a:t>
            </a:r>
          </a:p>
          <a:p>
            <a:r>
              <a:rPr lang="en-GB" sz="1900" dirty="0" smtClean="0"/>
              <a:t>Culture of centralism</a:t>
            </a:r>
          </a:p>
          <a:p>
            <a:r>
              <a:rPr lang="en-GB" sz="1900" dirty="0" smtClean="0"/>
              <a:t>Culture of ‘conditional localism’</a:t>
            </a:r>
          </a:p>
          <a:p>
            <a:r>
              <a:rPr lang="en-GB" sz="1900" dirty="0" smtClean="0"/>
              <a:t>No holistic perspective of ‘place’</a:t>
            </a:r>
          </a:p>
          <a:p>
            <a:r>
              <a:rPr lang="en-GB" sz="1900" dirty="0" smtClean="0"/>
              <a:t>Short-term policy cycles</a:t>
            </a:r>
          </a:p>
          <a:p>
            <a:r>
              <a:rPr lang="en-GB" sz="1900" dirty="0" smtClean="0"/>
              <a:t>Absence of institutional memory</a:t>
            </a:r>
          </a:p>
          <a:p>
            <a:r>
              <a:rPr lang="en-GB" sz="1900" dirty="0" smtClean="0"/>
              <a:t>Internal rather than external focus</a:t>
            </a:r>
          </a:p>
          <a:p>
            <a:r>
              <a:rPr lang="en-GB" sz="1900" dirty="0" smtClean="0"/>
              <a:t>Policy driven by ‘rhetoric’ not strategy</a:t>
            </a:r>
          </a:p>
          <a:p>
            <a:r>
              <a:rPr lang="en-GB" sz="1900" dirty="0" smtClean="0"/>
              <a:t>‘Hollowing out’ of the central state (links to CRESC argument)</a:t>
            </a:r>
          </a:p>
          <a:p>
            <a:r>
              <a:rPr lang="en-GB" sz="1900" dirty="0" smtClean="0"/>
              <a:t>Un-spatial economic framework</a:t>
            </a:r>
          </a:p>
          <a:p>
            <a:r>
              <a:rPr lang="en-GB" sz="1900" dirty="0" smtClean="0"/>
              <a:t>Undue influence of London as the ‘global city’ </a:t>
            </a:r>
          </a:p>
          <a:p>
            <a:pPr lvl="1"/>
            <a:r>
              <a:rPr lang="en-GB" sz="1900" dirty="0"/>
              <a:t>London/GSE favoured in investment, from Olympics, Cross Rail to London Gateway</a:t>
            </a:r>
          </a:p>
          <a:p>
            <a:pPr lvl="1"/>
            <a:r>
              <a:rPr lang="en-GB" sz="1900" dirty="0"/>
              <a:t>Golden triangle (London, Oxford and Cambridge) versus ‘Science Cities’</a:t>
            </a:r>
          </a:p>
          <a:p>
            <a:pPr lvl="1"/>
            <a:r>
              <a:rPr lang="en-GB" sz="1900" dirty="0"/>
              <a:t>Financial services favoured and absence of strategic approach to other </a:t>
            </a:r>
            <a:r>
              <a:rPr lang="en-GB" sz="1900" dirty="0" smtClean="0"/>
              <a:t>sectors</a:t>
            </a:r>
            <a:r>
              <a:rPr lang="en-GB" sz="2000" dirty="0" smtClean="0"/>
              <a:t> </a:t>
            </a:r>
          </a:p>
          <a:p>
            <a:endParaRPr lang="en-GB" sz="2000" dirty="0"/>
          </a:p>
        </p:txBody>
      </p:sp>
      <p:cxnSp>
        <p:nvCxnSpPr>
          <p:cNvPr id="5" name="Straight Connector 4"/>
          <p:cNvCxnSpPr/>
          <p:nvPr/>
        </p:nvCxnSpPr>
        <p:spPr>
          <a:xfrm>
            <a:off x="683568" y="1052736"/>
            <a:ext cx="7632848" cy="41347"/>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17366758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274638"/>
            <a:ext cx="8229600" cy="814387"/>
          </a:xfrm>
        </p:spPr>
        <p:txBody>
          <a:bodyPr/>
          <a:lstStyle/>
          <a:p>
            <a:r>
              <a:rPr lang="en-GB" sz="2800" smtClean="0">
                <a:latin typeface="Calibri" pitchFamily="34" charset="0"/>
                <a:cs typeface="Calibri" pitchFamily="34" charset="0"/>
              </a:rPr>
              <a:t>3 models of local self-governance</a:t>
            </a:r>
          </a:p>
        </p:txBody>
      </p:sp>
      <p:graphicFrame>
        <p:nvGraphicFramePr>
          <p:cNvPr id="4" name="Table 3"/>
          <p:cNvGraphicFramePr>
            <a:graphicFrameLocks noGrp="1"/>
          </p:cNvGraphicFramePr>
          <p:nvPr>
            <p:extLst>
              <p:ext uri="{D42A27DB-BD31-4B8C-83A1-F6EECF244321}">
                <p14:modId xmlns:p14="http://schemas.microsoft.com/office/powerpoint/2010/main" xmlns="" val="1343596194"/>
              </p:ext>
            </p:extLst>
          </p:nvPr>
        </p:nvGraphicFramePr>
        <p:xfrm>
          <a:off x="179512" y="1052736"/>
          <a:ext cx="7128792" cy="5034213"/>
        </p:xfrm>
        <a:graphic>
          <a:graphicData uri="http://schemas.openxmlformats.org/drawingml/2006/table">
            <a:tbl>
              <a:tblPr firstRow="1" bandRow="1">
                <a:tableStyleId>{17292A2E-F333-43FB-9621-5CBBE7FDCDCB}</a:tableStyleId>
              </a:tblPr>
              <a:tblGrid>
                <a:gridCol w="1800200"/>
                <a:gridCol w="5328592"/>
              </a:tblGrid>
              <a:tr h="784331">
                <a:tc>
                  <a:txBody>
                    <a:bodyPr/>
                    <a:lstStyle/>
                    <a:p>
                      <a:r>
                        <a:rPr lang="en-GB" sz="1700" dirty="0" smtClean="0"/>
                        <a:t>Model</a:t>
                      </a:r>
                      <a:r>
                        <a:rPr lang="en-GB" sz="1700" baseline="0" dirty="0" smtClean="0"/>
                        <a:t> of local self-governance</a:t>
                      </a:r>
                      <a:endParaRPr lang="en-GB" sz="1700" dirty="0">
                        <a:latin typeface="Calibri" pitchFamily="34" charset="0"/>
                        <a:cs typeface="Calibri" pitchFamily="34" charset="0"/>
                      </a:endParaRPr>
                    </a:p>
                  </a:txBody>
                  <a:tcPr marL="91436" marR="91436" marT="45726" marB="45726"/>
                </a:tc>
                <a:tc>
                  <a:txBody>
                    <a:bodyPr/>
                    <a:lstStyle/>
                    <a:p>
                      <a:r>
                        <a:rPr lang="en-GB" sz="1700" dirty="0" smtClean="0"/>
                        <a:t>Key characteristics</a:t>
                      </a:r>
                      <a:endParaRPr lang="en-GB" sz="1700" dirty="0">
                        <a:latin typeface="Calibri" pitchFamily="34" charset="0"/>
                        <a:cs typeface="Calibri" pitchFamily="34" charset="0"/>
                      </a:endParaRPr>
                    </a:p>
                  </a:txBody>
                  <a:tcPr marL="91436" marR="91436" marT="45726" marB="45726"/>
                </a:tc>
              </a:tr>
              <a:tr h="1519925">
                <a:tc>
                  <a:txBody>
                    <a:bodyPr/>
                    <a:lstStyle/>
                    <a:p>
                      <a:r>
                        <a:rPr lang="en-GB" sz="1700" dirty="0" smtClean="0"/>
                        <a:t>‘Representative’</a:t>
                      </a:r>
                      <a:endParaRPr lang="en-GB" sz="1700" dirty="0">
                        <a:latin typeface="Calibri" pitchFamily="34" charset="0"/>
                        <a:cs typeface="Calibri" pitchFamily="34" charset="0"/>
                      </a:endParaRPr>
                    </a:p>
                  </a:txBody>
                  <a:tcPr marL="91436" marR="91436" marT="45726" marB="45726">
                    <a:solidFill>
                      <a:schemeClr val="bg1"/>
                    </a:solidFill>
                  </a:tcPr>
                </a:tc>
                <a:tc>
                  <a:txBody>
                    <a:bodyPr/>
                    <a:lstStyle/>
                    <a:p>
                      <a:pPr marL="285750" indent="-285750">
                        <a:buFont typeface="Arial" pitchFamily="34" charset="0"/>
                        <a:buChar char="•"/>
                      </a:pPr>
                      <a:r>
                        <a:rPr lang="en-GB" sz="1700" dirty="0" smtClean="0"/>
                        <a:t>Dominant model in Western Europe</a:t>
                      </a:r>
                    </a:p>
                    <a:p>
                      <a:pPr marL="285750" indent="-285750">
                        <a:buFont typeface="Arial" pitchFamily="34" charset="0"/>
                        <a:buChar char="•"/>
                      </a:pPr>
                      <a:r>
                        <a:rPr lang="en-GB" sz="1700" baseline="0" dirty="0" smtClean="0"/>
                        <a:t>Incorporate European Charter Principles</a:t>
                      </a:r>
                    </a:p>
                    <a:p>
                      <a:pPr marL="285750" indent="-285750">
                        <a:buFont typeface="Arial" pitchFamily="34" charset="0"/>
                        <a:buChar char="•"/>
                      </a:pPr>
                      <a:r>
                        <a:rPr lang="en-GB" sz="1700" baseline="0" dirty="0" smtClean="0"/>
                        <a:t>Legally and constitutionally based</a:t>
                      </a:r>
                    </a:p>
                    <a:p>
                      <a:pPr marL="285750" indent="-285750">
                        <a:buFont typeface="Arial" pitchFamily="34" charset="0"/>
                        <a:buChar char="•"/>
                      </a:pPr>
                      <a:r>
                        <a:rPr lang="en-GB" sz="1700" baseline="0" dirty="0" smtClean="0"/>
                        <a:t>Local and State roles clear</a:t>
                      </a:r>
                    </a:p>
                    <a:p>
                      <a:pPr marL="285750" indent="-285750">
                        <a:buFont typeface="Arial" pitchFamily="34" charset="0"/>
                        <a:buChar char="•"/>
                      </a:pPr>
                      <a:r>
                        <a:rPr lang="en-GB" sz="1700" baseline="0" dirty="0" smtClean="0"/>
                        <a:t>Strong local leadership</a:t>
                      </a:r>
                      <a:endParaRPr lang="en-GB" sz="1700" dirty="0">
                        <a:latin typeface="Calibri" pitchFamily="34" charset="0"/>
                        <a:cs typeface="Calibri" pitchFamily="34" charset="0"/>
                      </a:endParaRPr>
                    </a:p>
                  </a:txBody>
                  <a:tcPr marL="91436" marR="91436" marT="45726" marB="45726">
                    <a:solidFill>
                      <a:schemeClr val="bg1"/>
                    </a:solidFill>
                  </a:tcPr>
                </a:tc>
              </a:tr>
              <a:tr h="1602185">
                <a:tc>
                  <a:txBody>
                    <a:bodyPr/>
                    <a:lstStyle/>
                    <a:p>
                      <a:r>
                        <a:rPr lang="en-GB" sz="1700" dirty="0" smtClean="0"/>
                        <a:t>‘Conditional’</a:t>
                      </a:r>
                      <a:endParaRPr lang="en-GB" sz="1700" dirty="0">
                        <a:latin typeface="Calibri" pitchFamily="34" charset="0"/>
                        <a:cs typeface="Calibri" pitchFamily="34" charset="0"/>
                      </a:endParaRPr>
                    </a:p>
                  </a:txBody>
                  <a:tcPr marL="91436" marR="91436" marT="45726" marB="45726">
                    <a:solidFill>
                      <a:schemeClr val="accent4">
                        <a:lumMod val="20000"/>
                        <a:lumOff val="80000"/>
                      </a:schemeClr>
                    </a:solidFill>
                  </a:tcPr>
                </a:tc>
                <a:tc>
                  <a:txBody>
                    <a:bodyPr/>
                    <a:lstStyle/>
                    <a:p>
                      <a:pPr marL="285750" indent="-285750">
                        <a:buFont typeface="Arial" pitchFamily="34" charset="0"/>
                        <a:buChar char="•"/>
                      </a:pPr>
                      <a:r>
                        <a:rPr lang="en-GB" sz="1700" dirty="0" smtClean="0"/>
                        <a:t>More centrally driven model</a:t>
                      </a:r>
                    </a:p>
                    <a:p>
                      <a:pPr marL="285750" indent="-285750">
                        <a:buFont typeface="Arial" pitchFamily="34" charset="0"/>
                        <a:buChar char="•"/>
                      </a:pPr>
                      <a:r>
                        <a:rPr lang="en-GB" sz="1700" dirty="0" smtClean="0"/>
                        <a:t>Example,</a:t>
                      </a:r>
                      <a:r>
                        <a:rPr lang="en-GB" sz="1700" baseline="0" dirty="0" smtClean="0"/>
                        <a:t> UK under ‘new Labour’ 1997-2010</a:t>
                      </a:r>
                    </a:p>
                    <a:p>
                      <a:pPr marL="285750" indent="-285750">
                        <a:buFont typeface="Arial" pitchFamily="34" charset="0"/>
                        <a:buChar char="•"/>
                      </a:pPr>
                      <a:r>
                        <a:rPr lang="en-GB" sz="1700" baseline="0" dirty="0" smtClean="0"/>
                        <a:t>Local agendas driven by Central concerns</a:t>
                      </a:r>
                    </a:p>
                    <a:p>
                      <a:pPr marL="285750" indent="-285750">
                        <a:buFont typeface="Arial" pitchFamily="34" charset="0"/>
                        <a:buChar char="•"/>
                      </a:pPr>
                      <a:r>
                        <a:rPr lang="en-GB" sz="1700" baseline="0" dirty="0" smtClean="0"/>
                        <a:t>Strongly performance management information based</a:t>
                      </a:r>
                    </a:p>
                    <a:p>
                      <a:pPr marL="285750" indent="-285750">
                        <a:buFont typeface="Arial" pitchFamily="34" charset="0"/>
                        <a:buChar char="•"/>
                      </a:pPr>
                      <a:r>
                        <a:rPr lang="en-GB" sz="1700" baseline="0" dirty="0" smtClean="0"/>
                        <a:t>Governance through partnership</a:t>
                      </a:r>
                      <a:endParaRPr lang="en-GB" sz="1700" dirty="0"/>
                    </a:p>
                  </a:txBody>
                  <a:tcPr marL="91436" marR="91436" marT="45726" marB="45726">
                    <a:solidFill>
                      <a:schemeClr val="accent4">
                        <a:lumMod val="20000"/>
                        <a:lumOff val="80000"/>
                      </a:schemeClr>
                    </a:solidFill>
                  </a:tcPr>
                </a:tc>
              </a:tr>
              <a:tr h="1074192">
                <a:tc>
                  <a:txBody>
                    <a:bodyPr/>
                    <a:lstStyle/>
                    <a:p>
                      <a:r>
                        <a:rPr lang="en-GB" sz="1700" dirty="0" smtClean="0"/>
                        <a:t>‘Community’</a:t>
                      </a:r>
                      <a:endParaRPr lang="en-GB" sz="1700" dirty="0">
                        <a:latin typeface="Calibri" pitchFamily="34" charset="0"/>
                        <a:cs typeface="Calibri" pitchFamily="34" charset="0"/>
                      </a:endParaRPr>
                    </a:p>
                  </a:txBody>
                  <a:tcPr marL="91436" marR="91436" marT="45726" marB="45726">
                    <a:solidFill>
                      <a:schemeClr val="accent4">
                        <a:lumMod val="40000"/>
                        <a:lumOff val="60000"/>
                      </a:schemeClr>
                    </a:solidFill>
                  </a:tcPr>
                </a:tc>
                <a:tc>
                  <a:txBody>
                    <a:bodyPr/>
                    <a:lstStyle/>
                    <a:p>
                      <a:pPr marL="285750" indent="-285750">
                        <a:buFont typeface="Arial" pitchFamily="34" charset="0"/>
                        <a:buChar char="•"/>
                      </a:pPr>
                      <a:r>
                        <a:rPr lang="en-GB" sz="1700" dirty="0" smtClean="0"/>
                        <a:t>Devolution</a:t>
                      </a:r>
                      <a:r>
                        <a:rPr lang="en-GB" sz="1700" baseline="0" dirty="0" smtClean="0"/>
                        <a:t> direct from State to ‘community’</a:t>
                      </a:r>
                    </a:p>
                    <a:p>
                      <a:pPr marL="285750" indent="-285750">
                        <a:buFont typeface="Arial" pitchFamily="34" charset="0"/>
                        <a:buChar char="•"/>
                      </a:pPr>
                      <a:r>
                        <a:rPr lang="en-GB" sz="1700" baseline="0" dirty="0" smtClean="0"/>
                        <a:t>‘Commissioning’ option</a:t>
                      </a:r>
                    </a:p>
                    <a:p>
                      <a:pPr marL="285750" indent="-285750">
                        <a:buFont typeface="Arial" pitchFamily="34" charset="0"/>
                        <a:buChar char="•"/>
                      </a:pPr>
                      <a:r>
                        <a:rPr lang="en-GB" sz="1700" baseline="0" dirty="0" smtClean="0"/>
                        <a:t>‘Community asset’ option</a:t>
                      </a:r>
                    </a:p>
                    <a:p>
                      <a:pPr marL="285750" indent="-285750">
                        <a:buFont typeface="Arial" pitchFamily="34" charset="0"/>
                        <a:buChar char="•"/>
                      </a:pPr>
                      <a:r>
                        <a:rPr lang="en-GB" sz="1700" baseline="0" dirty="0" smtClean="0"/>
                        <a:t>Elements reflected in UK ‘Big Society’ ideas</a:t>
                      </a:r>
                      <a:endParaRPr lang="en-GB" sz="1700" dirty="0">
                        <a:latin typeface="Calibri" pitchFamily="34" charset="0"/>
                        <a:cs typeface="Calibri" pitchFamily="34" charset="0"/>
                      </a:endParaRPr>
                    </a:p>
                  </a:txBody>
                  <a:tcPr marL="91436" marR="91436" marT="45726" marB="45726">
                    <a:solidFill>
                      <a:schemeClr val="accent4">
                        <a:lumMod val="40000"/>
                        <a:lumOff val="60000"/>
                      </a:schemeClr>
                    </a:solidFill>
                  </a:tcPr>
                </a:tc>
              </a:tr>
            </a:tbl>
          </a:graphicData>
        </a:graphic>
      </p:graphicFrame>
      <p:cxnSp>
        <p:nvCxnSpPr>
          <p:cNvPr id="5" name="Straight Connector 4"/>
          <p:cNvCxnSpPr/>
          <p:nvPr/>
        </p:nvCxnSpPr>
        <p:spPr>
          <a:xfrm>
            <a:off x="2051050" y="908050"/>
            <a:ext cx="5041900" cy="0"/>
          </a:xfrm>
          <a:prstGeom prst="line">
            <a:avLst/>
          </a:prstGeom>
          <a:ln w="38100">
            <a:solidFill>
              <a:srgbClr val="CC0000"/>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6156176" y="2060848"/>
            <a:ext cx="2736304" cy="1200329"/>
          </a:xfrm>
          <a:prstGeom prst="rect">
            <a:avLst/>
          </a:prstGeom>
          <a:solidFill>
            <a:schemeClr val="accent6">
              <a:lumMod val="20000"/>
              <a:lumOff val="80000"/>
            </a:schemeClr>
          </a:solidFill>
          <a:ln>
            <a:solidFill>
              <a:srgbClr val="C00000"/>
            </a:solidFill>
          </a:ln>
        </p:spPr>
        <p:txBody>
          <a:bodyPr wrap="square" rtlCol="0">
            <a:spAutoFit/>
          </a:bodyPr>
          <a:lstStyle/>
          <a:p>
            <a:r>
              <a:rPr lang="en-GB" dirty="0" smtClean="0"/>
              <a:t>How far have we really moved from a ‘conditional framework  of local self-governance’?</a:t>
            </a:r>
            <a:endParaRPr lang="en-GB" dirty="0"/>
          </a:p>
        </p:txBody>
      </p:sp>
      <p:sp>
        <p:nvSpPr>
          <p:cNvPr id="3" name="TextBox 2"/>
          <p:cNvSpPr txBox="1"/>
          <p:nvPr/>
        </p:nvSpPr>
        <p:spPr>
          <a:xfrm>
            <a:off x="539552" y="6309320"/>
            <a:ext cx="2952328" cy="369332"/>
          </a:xfrm>
          <a:prstGeom prst="rect">
            <a:avLst/>
          </a:prstGeom>
          <a:noFill/>
        </p:spPr>
        <p:txBody>
          <a:bodyPr wrap="square" rtlCol="0">
            <a:spAutoFit/>
          </a:bodyPr>
          <a:lstStyle/>
          <a:p>
            <a:r>
              <a:rPr lang="en-GB" dirty="0" smtClean="0"/>
              <a:t>Source: Hildreth, 2011</a:t>
            </a:r>
            <a:endParaRPr lang="en-GB" dirty="0"/>
          </a:p>
        </p:txBody>
      </p:sp>
    </p:spTree>
    <p:extLst>
      <p:ext uri="{BB962C8B-B14F-4D97-AF65-F5344CB8AC3E}">
        <p14:creationId xmlns:p14="http://schemas.microsoft.com/office/powerpoint/2010/main" xmlns="" val="26041458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GB" sz="2800" b="1" dirty="0" smtClean="0"/>
              <a:t>Also</a:t>
            </a:r>
            <a:r>
              <a:rPr lang="en-GB" sz="2800" dirty="0" smtClean="0"/>
              <a:t>, challenge of ‘local’ for ‘place-based’ policy</a:t>
            </a:r>
            <a:endParaRPr lang="en-GB" sz="2800" dirty="0"/>
          </a:p>
        </p:txBody>
      </p:sp>
      <p:sp>
        <p:nvSpPr>
          <p:cNvPr id="4" name="Content Placeholder 3"/>
          <p:cNvSpPr>
            <a:spLocks noGrp="1"/>
          </p:cNvSpPr>
          <p:nvPr>
            <p:ph idx="1"/>
          </p:nvPr>
        </p:nvSpPr>
        <p:spPr>
          <a:xfrm>
            <a:off x="395536" y="1412776"/>
            <a:ext cx="8229600" cy="4525963"/>
          </a:xfrm>
          <a:solidFill>
            <a:schemeClr val="accent6">
              <a:lumMod val="20000"/>
              <a:lumOff val="80000"/>
            </a:schemeClr>
          </a:solidFill>
          <a:ln>
            <a:solidFill>
              <a:srgbClr val="C00000"/>
            </a:solidFill>
          </a:ln>
        </p:spPr>
        <p:txBody>
          <a:bodyPr>
            <a:normAutofit/>
          </a:bodyPr>
          <a:lstStyle/>
          <a:p>
            <a:pPr marL="0" indent="0">
              <a:buNone/>
            </a:pPr>
            <a:r>
              <a:rPr lang="en-US" sz="2000" dirty="0" smtClean="0">
                <a:solidFill>
                  <a:schemeClr val="accent2">
                    <a:lumMod val="75000"/>
                  </a:schemeClr>
                </a:solidFill>
              </a:rPr>
              <a:t>‘Under-development </a:t>
            </a:r>
            <a:r>
              <a:rPr lang="en-US" sz="2000" dirty="0">
                <a:solidFill>
                  <a:schemeClr val="accent2">
                    <a:lumMod val="75000"/>
                  </a:schemeClr>
                </a:solidFill>
              </a:rPr>
              <a:t>traps’ </a:t>
            </a:r>
            <a:r>
              <a:rPr lang="en-US" sz="2000" dirty="0" smtClean="0">
                <a:solidFill>
                  <a:schemeClr val="accent2">
                    <a:lumMod val="75000"/>
                  </a:schemeClr>
                </a:solidFill>
              </a:rPr>
              <a:t>may occur due </a:t>
            </a:r>
            <a:r>
              <a:rPr lang="en-US" sz="2000" dirty="0">
                <a:solidFill>
                  <a:schemeClr val="accent2">
                    <a:lumMod val="75000"/>
                  </a:schemeClr>
                </a:solidFill>
              </a:rPr>
              <a:t>to </a:t>
            </a:r>
            <a:r>
              <a:rPr lang="en-US" sz="2000" dirty="0" smtClean="0">
                <a:solidFill>
                  <a:schemeClr val="accent2">
                    <a:lumMod val="75000"/>
                  </a:schemeClr>
                </a:solidFill>
              </a:rPr>
              <a:t>lack of capacity or unwillingness </a:t>
            </a:r>
            <a:r>
              <a:rPr lang="en-US" sz="2000" dirty="0">
                <a:solidFill>
                  <a:schemeClr val="accent2">
                    <a:lumMod val="75000"/>
                  </a:schemeClr>
                </a:solidFill>
              </a:rPr>
              <a:t>of ‘local elites</a:t>
            </a:r>
            <a:r>
              <a:rPr lang="en-US" sz="2000" dirty="0" smtClean="0">
                <a:solidFill>
                  <a:schemeClr val="accent2">
                    <a:lumMod val="75000"/>
                  </a:schemeClr>
                </a:solidFill>
              </a:rPr>
              <a:t>’. Why? e.g.:</a:t>
            </a:r>
            <a:endParaRPr lang="en-GB" sz="2000" dirty="0" smtClean="0">
              <a:solidFill>
                <a:schemeClr val="accent2">
                  <a:lumMod val="75000"/>
                </a:schemeClr>
              </a:solidFill>
            </a:endParaRPr>
          </a:p>
          <a:p>
            <a:r>
              <a:rPr lang="en-GB" sz="2000" dirty="0" smtClean="0"/>
              <a:t>Lack of trust</a:t>
            </a:r>
          </a:p>
          <a:p>
            <a:pPr lvl="1"/>
            <a:r>
              <a:rPr lang="en-GB" sz="1800" dirty="0" smtClean="0"/>
              <a:t>Within single local authority</a:t>
            </a:r>
          </a:p>
          <a:p>
            <a:pPr lvl="1"/>
            <a:r>
              <a:rPr lang="en-GB" sz="1800" dirty="0" smtClean="0"/>
              <a:t>Across two (or more ) local authorities within ‘natural economy’</a:t>
            </a:r>
          </a:p>
          <a:p>
            <a:pPr lvl="1"/>
            <a:r>
              <a:rPr lang="en-GB" sz="1800" dirty="0" smtClean="0"/>
              <a:t>Between two overlapping authorities in a two tier situation</a:t>
            </a:r>
          </a:p>
          <a:p>
            <a:r>
              <a:rPr lang="en-GB" sz="2200" dirty="0" smtClean="0"/>
              <a:t>Under-bounding</a:t>
            </a:r>
          </a:p>
          <a:p>
            <a:pPr lvl="1"/>
            <a:r>
              <a:rPr lang="en-GB" sz="1800" dirty="0" smtClean="0"/>
              <a:t>Serious under-bounding of local authority</a:t>
            </a:r>
          </a:p>
          <a:p>
            <a:pPr lvl="1"/>
            <a:r>
              <a:rPr lang="en-GB" sz="1800" dirty="0" smtClean="0"/>
              <a:t>Inappropriate bounding for LEP </a:t>
            </a:r>
          </a:p>
          <a:p>
            <a:r>
              <a:rPr lang="en-GB" sz="2200" dirty="0" smtClean="0"/>
              <a:t>Culture of ‘conditional localism’</a:t>
            </a:r>
          </a:p>
          <a:p>
            <a:pPr lvl="1"/>
            <a:r>
              <a:rPr lang="en-GB" sz="1800" dirty="0" smtClean="0"/>
              <a:t>Priority of ‘local’ becomes to respond to the ‘national’, rather than local needs and priorities</a:t>
            </a:r>
          </a:p>
          <a:p>
            <a:r>
              <a:rPr lang="en-GB" sz="2200" dirty="0" smtClean="0"/>
              <a:t>Insufficient local capacity</a:t>
            </a:r>
            <a:endParaRPr lang="en-GB" sz="2200" dirty="0"/>
          </a:p>
        </p:txBody>
      </p:sp>
      <p:cxnSp>
        <p:nvCxnSpPr>
          <p:cNvPr id="6" name="Straight Connector 5"/>
          <p:cNvCxnSpPr/>
          <p:nvPr/>
        </p:nvCxnSpPr>
        <p:spPr>
          <a:xfrm>
            <a:off x="1475656" y="1052736"/>
            <a:ext cx="612068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83399556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9522" name="Rectangle 2"/>
          <p:cNvSpPr>
            <a:spLocks noChangeArrowheads="1"/>
          </p:cNvSpPr>
          <p:nvPr/>
        </p:nvSpPr>
        <p:spPr bwMode="auto">
          <a:xfrm>
            <a:off x="1371601" y="1196976"/>
            <a:ext cx="4864100" cy="4968875"/>
          </a:xfrm>
          <a:prstGeom prst="rect">
            <a:avLst/>
          </a:prstGeom>
          <a:gradFill rotWithShape="1">
            <a:gsLst>
              <a:gs pos="0">
                <a:srgbClr val="CCFFCC">
                  <a:alpha val="92000"/>
                </a:srgbClr>
              </a:gs>
              <a:gs pos="100000">
                <a:srgbClr val="CCFFCC">
                  <a:gamma/>
                  <a:tint val="66667"/>
                  <a:invGamma/>
                </a:srgbClr>
              </a:gs>
            </a:gsLst>
            <a:lin ang="5400000" scaled="1"/>
          </a:gra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619523" name="Rectangle 3"/>
          <p:cNvSpPr>
            <a:spLocks noGrp="1" noChangeArrowheads="1"/>
          </p:cNvSpPr>
          <p:nvPr>
            <p:ph type="title"/>
          </p:nvPr>
        </p:nvSpPr>
        <p:spPr>
          <a:xfrm>
            <a:off x="3292123" y="260351"/>
            <a:ext cx="5390444" cy="815975"/>
          </a:xfrm>
        </p:spPr>
        <p:txBody>
          <a:bodyPr/>
          <a:lstStyle/>
          <a:p>
            <a:pPr algn="r" defTabSz="917575"/>
            <a:r>
              <a:rPr lang="en-GB" sz="2800">
                <a:solidFill>
                  <a:schemeClr val="tx1"/>
                </a:solidFill>
              </a:rPr>
              <a:t>Nottingham</a:t>
            </a:r>
          </a:p>
        </p:txBody>
      </p:sp>
      <p:sp>
        <p:nvSpPr>
          <p:cNvPr id="619524" name="Oval 4"/>
          <p:cNvSpPr>
            <a:spLocks noChangeArrowheads="1"/>
          </p:cNvSpPr>
          <p:nvPr/>
        </p:nvSpPr>
        <p:spPr bwMode="auto">
          <a:xfrm>
            <a:off x="3547534" y="3141664"/>
            <a:ext cx="704145" cy="720725"/>
          </a:xfrm>
          <a:prstGeom prst="ellipse">
            <a:avLst/>
          </a:prstGeom>
          <a:solidFill>
            <a:srgbClr val="99CCFF"/>
          </a:solidFill>
          <a:ln w="28575" algn="ctr">
            <a:solidFill>
              <a:srgbClr val="00008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619525" name="Oval 5"/>
          <p:cNvSpPr>
            <a:spLocks noChangeArrowheads="1"/>
          </p:cNvSpPr>
          <p:nvPr/>
        </p:nvSpPr>
        <p:spPr bwMode="auto">
          <a:xfrm>
            <a:off x="2204156" y="1844676"/>
            <a:ext cx="3392311" cy="3529013"/>
          </a:xfrm>
          <a:prstGeom prst="ellipse">
            <a:avLst/>
          </a:prstGeom>
          <a:gradFill rotWithShape="1">
            <a:gsLst>
              <a:gs pos="0">
                <a:srgbClr val="ECD316"/>
              </a:gs>
              <a:gs pos="100000">
                <a:srgbClr val="ECD316">
                  <a:gamma/>
                  <a:shade val="46275"/>
                  <a:invGamma/>
                </a:srgbClr>
              </a:gs>
            </a:gsLst>
            <a:lin ang="2700000" scaled="1"/>
          </a:gradFill>
          <a:ln>
            <a:noFill/>
          </a:ln>
          <a:effectLst/>
          <a:extLst>
            <a:ext uri="{91240B29-F687-4F45-9708-019B960494DF}">
              <a14:hiddenLine xmlns:a14="http://schemas.microsoft.com/office/drawing/2010/main" xmlns="" w="44450" algn="ctr">
                <a:solidFill>
                  <a:srgbClr val="9966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619526" name="Line 6"/>
          <p:cNvSpPr>
            <a:spLocks noChangeShapeType="1"/>
          </p:cNvSpPr>
          <p:nvPr/>
        </p:nvSpPr>
        <p:spPr bwMode="auto">
          <a:xfrm>
            <a:off x="2459567" y="1196976"/>
            <a:ext cx="896055" cy="4968875"/>
          </a:xfrm>
          <a:prstGeom prst="line">
            <a:avLst/>
          </a:prstGeom>
          <a:noFill/>
          <a:ln w="53975">
            <a:solidFill>
              <a:schemeClr val="folHlink"/>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a:p>
        </p:txBody>
      </p:sp>
      <p:sp>
        <p:nvSpPr>
          <p:cNvPr id="619527" name="Line 7"/>
          <p:cNvSpPr>
            <a:spLocks noChangeShapeType="1"/>
          </p:cNvSpPr>
          <p:nvPr/>
        </p:nvSpPr>
        <p:spPr bwMode="auto">
          <a:xfrm>
            <a:off x="2843390" y="1196975"/>
            <a:ext cx="769055" cy="1295400"/>
          </a:xfrm>
          <a:prstGeom prst="line">
            <a:avLst/>
          </a:prstGeom>
          <a:noFill/>
          <a:ln w="50800">
            <a:solidFill>
              <a:srgbClr val="008000"/>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a:p>
        </p:txBody>
      </p:sp>
      <p:sp>
        <p:nvSpPr>
          <p:cNvPr id="619528" name="Line 8"/>
          <p:cNvSpPr>
            <a:spLocks noChangeShapeType="1"/>
          </p:cNvSpPr>
          <p:nvPr/>
        </p:nvSpPr>
        <p:spPr bwMode="auto">
          <a:xfrm flipH="1">
            <a:off x="3612444" y="1196975"/>
            <a:ext cx="255412" cy="1366838"/>
          </a:xfrm>
          <a:prstGeom prst="line">
            <a:avLst/>
          </a:prstGeom>
          <a:noFill/>
          <a:ln w="50800">
            <a:solidFill>
              <a:srgbClr val="008000"/>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a:p>
        </p:txBody>
      </p:sp>
      <p:sp>
        <p:nvSpPr>
          <p:cNvPr id="619529" name="Line 9"/>
          <p:cNvSpPr>
            <a:spLocks noChangeShapeType="1"/>
          </p:cNvSpPr>
          <p:nvPr/>
        </p:nvSpPr>
        <p:spPr bwMode="auto">
          <a:xfrm>
            <a:off x="4059768" y="1196975"/>
            <a:ext cx="1408289" cy="3024188"/>
          </a:xfrm>
          <a:prstGeom prst="line">
            <a:avLst/>
          </a:prstGeom>
          <a:noFill/>
          <a:ln w="50800">
            <a:solidFill>
              <a:srgbClr val="008000"/>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a:p>
        </p:txBody>
      </p:sp>
      <p:sp>
        <p:nvSpPr>
          <p:cNvPr id="619530" name="Line 10"/>
          <p:cNvSpPr>
            <a:spLocks noChangeShapeType="1"/>
          </p:cNvSpPr>
          <p:nvPr/>
        </p:nvSpPr>
        <p:spPr bwMode="auto">
          <a:xfrm>
            <a:off x="5468056" y="4221163"/>
            <a:ext cx="767644" cy="647700"/>
          </a:xfrm>
          <a:prstGeom prst="line">
            <a:avLst/>
          </a:prstGeom>
          <a:noFill/>
          <a:ln w="50800">
            <a:solidFill>
              <a:srgbClr val="008000"/>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a:p>
        </p:txBody>
      </p:sp>
      <p:sp>
        <p:nvSpPr>
          <p:cNvPr id="619531" name="Line 11"/>
          <p:cNvSpPr>
            <a:spLocks noChangeShapeType="1"/>
          </p:cNvSpPr>
          <p:nvPr/>
        </p:nvSpPr>
        <p:spPr bwMode="auto">
          <a:xfrm flipV="1">
            <a:off x="4572000" y="692150"/>
            <a:ext cx="575733" cy="215900"/>
          </a:xfrm>
          <a:prstGeom prst="line">
            <a:avLst/>
          </a:prstGeom>
          <a:noFill/>
          <a:ln w="44450">
            <a:solidFill>
              <a:srgbClr val="FF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a:p>
        </p:txBody>
      </p:sp>
      <p:sp>
        <p:nvSpPr>
          <p:cNvPr id="619532" name="Text Box 12"/>
          <p:cNvSpPr txBox="1">
            <a:spLocks noChangeArrowheads="1"/>
          </p:cNvSpPr>
          <p:nvPr/>
        </p:nvSpPr>
        <p:spPr bwMode="auto">
          <a:xfrm>
            <a:off x="4892323" y="2420938"/>
            <a:ext cx="1151467" cy="336550"/>
          </a:xfrm>
          <a:prstGeom prst="rect">
            <a:avLst/>
          </a:prstGeom>
          <a:noFill/>
          <a:ln>
            <a:noFill/>
          </a:ln>
          <a:effectLst/>
          <a:extLst>
            <a:ext uri="{909E8E84-426E-40DD-AFC4-6F175D3DCCD1}">
              <a14:hiddenFill xmlns:a14="http://schemas.microsoft.com/office/drawing/2010/main" xmlns="">
                <a:solidFill>
                  <a:srgbClr val="CCFFCC"/>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gn="l">
              <a:spcBef>
                <a:spcPct val="0"/>
              </a:spcBef>
              <a:defRPr>
                <a:solidFill>
                  <a:schemeClr val="tx1"/>
                </a:solidFill>
                <a:latin typeface="Arial" charset="0"/>
              </a:defRPr>
            </a:lvl1pPr>
            <a:lvl2pPr marL="571500" algn="l">
              <a:spcBef>
                <a:spcPct val="0"/>
              </a:spcBef>
              <a:defRPr>
                <a:solidFill>
                  <a:schemeClr val="tx1"/>
                </a:solidFill>
                <a:latin typeface="Arial" charset="0"/>
              </a:defRPr>
            </a:lvl2pPr>
            <a:lvl3pPr marL="1143000" algn="l">
              <a:spcBef>
                <a:spcPct val="0"/>
              </a:spcBef>
              <a:defRPr>
                <a:solidFill>
                  <a:schemeClr val="tx1"/>
                </a:solidFill>
                <a:latin typeface="Arial" charset="0"/>
              </a:defRPr>
            </a:lvl3pPr>
            <a:lvl4pPr marL="1714500" algn="l">
              <a:spcBef>
                <a:spcPct val="0"/>
              </a:spcBef>
              <a:defRPr>
                <a:solidFill>
                  <a:schemeClr val="tx1"/>
                </a:solidFill>
                <a:latin typeface="Arial" charset="0"/>
              </a:defRPr>
            </a:lvl4pPr>
            <a:lvl5pPr marL="2286000" algn="l">
              <a:spcBef>
                <a:spcPct val="0"/>
              </a:spcBef>
              <a:defRPr>
                <a:solidFill>
                  <a:schemeClr val="tx1"/>
                </a:solidFill>
                <a:latin typeface="Arial" charset="0"/>
              </a:defRPr>
            </a:lvl5pPr>
            <a:lvl6pPr marL="2743200" fontAlgn="base">
              <a:spcBef>
                <a:spcPct val="0"/>
              </a:spcBef>
              <a:spcAft>
                <a:spcPct val="0"/>
              </a:spcAft>
              <a:defRPr>
                <a:solidFill>
                  <a:schemeClr val="tx1"/>
                </a:solidFill>
                <a:latin typeface="Arial" charset="0"/>
              </a:defRPr>
            </a:lvl6pPr>
            <a:lvl7pPr marL="3200400" fontAlgn="base">
              <a:spcBef>
                <a:spcPct val="0"/>
              </a:spcBef>
              <a:spcAft>
                <a:spcPct val="0"/>
              </a:spcAft>
              <a:defRPr>
                <a:solidFill>
                  <a:schemeClr val="tx1"/>
                </a:solidFill>
                <a:latin typeface="Arial" charset="0"/>
              </a:defRPr>
            </a:lvl7pPr>
            <a:lvl8pPr marL="3657600" fontAlgn="base">
              <a:spcBef>
                <a:spcPct val="0"/>
              </a:spcBef>
              <a:spcAft>
                <a:spcPct val="0"/>
              </a:spcAft>
              <a:defRPr>
                <a:solidFill>
                  <a:schemeClr val="tx1"/>
                </a:solidFill>
                <a:latin typeface="Arial" charset="0"/>
              </a:defRPr>
            </a:lvl8pPr>
            <a:lvl9pPr marL="4114800" fontAlgn="base">
              <a:spcBef>
                <a:spcPct val="0"/>
              </a:spcBef>
              <a:spcAft>
                <a:spcPct val="0"/>
              </a:spcAft>
              <a:defRPr>
                <a:solidFill>
                  <a:schemeClr val="tx1"/>
                </a:solidFill>
                <a:latin typeface="Arial" charset="0"/>
              </a:defRPr>
            </a:lvl9pPr>
          </a:lstStyle>
          <a:p>
            <a:pPr eaLnBrk="0" hangingPunct="0">
              <a:lnSpc>
                <a:spcPct val="100000"/>
              </a:lnSpc>
              <a:spcBef>
                <a:spcPct val="50000"/>
              </a:spcBef>
              <a:buFontTx/>
              <a:buNone/>
            </a:pPr>
            <a:r>
              <a:rPr lang="en-GB" sz="1600" b="1">
                <a:solidFill>
                  <a:srgbClr val="333399"/>
                </a:solidFill>
              </a:rPr>
              <a:t>Gedling</a:t>
            </a:r>
          </a:p>
        </p:txBody>
      </p:sp>
      <p:sp>
        <p:nvSpPr>
          <p:cNvPr id="619533" name="Line 13"/>
          <p:cNvSpPr>
            <a:spLocks noChangeShapeType="1"/>
          </p:cNvSpPr>
          <p:nvPr/>
        </p:nvSpPr>
        <p:spPr bwMode="auto">
          <a:xfrm>
            <a:off x="4380089" y="1196975"/>
            <a:ext cx="10879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a:p>
        </p:txBody>
      </p:sp>
      <p:sp>
        <p:nvSpPr>
          <p:cNvPr id="619534" name="Line 14"/>
          <p:cNvSpPr>
            <a:spLocks noChangeShapeType="1"/>
          </p:cNvSpPr>
          <p:nvPr/>
        </p:nvSpPr>
        <p:spPr bwMode="auto">
          <a:xfrm>
            <a:off x="6235700" y="2708275"/>
            <a:ext cx="0" cy="1728788"/>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a:p>
        </p:txBody>
      </p:sp>
      <p:sp>
        <p:nvSpPr>
          <p:cNvPr id="619535" name="Text Box 15"/>
          <p:cNvSpPr txBox="1">
            <a:spLocks noChangeArrowheads="1"/>
          </p:cNvSpPr>
          <p:nvPr/>
        </p:nvSpPr>
        <p:spPr bwMode="auto">
          <a:xfrm rot="3506477">
            <a:off x="2829719" y="1711117"/>
            <a:ext cx="1223962" cy="338554"/>
          </a:xfrm>
          <a:prstGeom prst="rect">
            <a:avLst/>
          </a:prstGeom>
          <a:noFill/>
          <a:ln>
            <a:noFill/>
          </a:ln>
          <a:effectLst/>
          <a:extLst>
            <a:ext uri="{909E8E84-426E-40DD-AFC4-6F175D3DCCD1}">
              <a14:hiddenFill xmlns:a14="http://schemas.microsoft.com/office/drawing/2010/main" xmlns="">
                <a:solidFill>
                  <a:srgbClr val="CCFFCC"/>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gn="l">
              <a:spcBef>
                <a:spcPct val="0"/>
              </a:spcBef>
              <a:defRPr>
                <a:solidFill>
                  <a:schemeClr val="tx1"/>
                </a:solidFill>
                <a:latin typeface="Arial" charset="0"/>
              </a:defRPr>
            </a:lvl1pPr>
            <a:lvl2pPr marL="571500" algn="l">
              <a:spcBef>
                <a:spcPct val="0"/>
              </a:spcBef>
              <a:defRPr>
                <a:solidFill>
                  <a:schemeClr val="tx1"/>
                </a:solidFill>
                <a:latin typeface="Arial" charset="0"/>
              </a:defRPr>
            </a:lvl2pPr>
            <a:lvl3pPr marL="1143000" algn="l">
              <a:spcBef>
                <a:spcPct val="0"/>
              </a:spcBef>
              <a:defRPr>
                <a:solidFill>
                  <a:schemeClr val="tx1"/>
                </a:solidFill>
                <a:latin typeface="Arial" charset="0"/>
              </a:defRPr>
            </a:lvl3pPr>
            <a:lvl4pPr marL="1714500" algn="l">
              <a:spcBef>
                <a:spcPct val="0"/>
              </a:spcBef>
              <a:defRPr>
                <a:solidFill>
                  <a:schemeClr val="tx1"/>
                </a:solidFill>
                <a:latin typeface="Arial" charset="0"/>
              </a:defRPr>
            </a:lvl4pPr>
            <a:lvl5pPr marL="2286000" algn="l">
              <a:spcBef>
                <a:spcPct val="0"/>
              </a:spcBef>
              <a:defRPr>
                <a:solidFill>
                  <a:schemeClr val="tx1"/>
                </a:solidFill>
                <a:latin typeface="Arial" charset="0"/>
              </a:defRPr>
            </a:lvl5pPr>
            <a:lvl6pPr marL="2743200" fontAlgn="base">
              <a:spcBef>
                <a:spcPct val="0"/>
              </a:spcBef>
              <a:spcAft>
                <a:spcPct val="0"/>
              </a:spcAft>
              <a:defRPr>
                <a:solidFill>
                  <a:schemeClr val="tx1"/>
                </a:solidFill>
                <a:latin typeface="Arial" charset="0"/>
              </a:defRPr>
            </a:lvl6pPr>
            <a:lvl7pPr marL="3200400" fontAlgn="base">
              <a:spcBef>
                <a:spcPct val="0"/>
              </a:spcBef>
              <a:spcAft>
                <a:spcPct val="0"/>
              </a:spcAft>
              <a:defRPr>
                <a:solidFill>
                  <a:schemeClr val="tx1"/>
                </a:solidFill>
                <a:latin typeface="Arial" charset="0"/>
              </a:defRPr>
            </a:lvl7pPr>
            <a:lvl8pPr marL="3657600" fontAlgn="base">
              <a:spcBef>
                <a:spcPct val="0"/>
              </a:spcBef>
              <a:spcAft>
                <a:spcPct val="0"/>
              </a:spcAft>
              <a:defRPr>
                <a:solidFill>
                  <a:schemeClr val="tx1"/>
                </a:solidFill>
                <a:latin typeface="Arial" charset="0"/>
              </a:defRPr>
            </a:lvl8pPr>
            <a:lvl9pPr marL="4114800" fontAlgn="base">
              <a:spcBef>
                <a:spcPct val="0"/>
              </a:spcBef>
              <a:spcAft>
                <a:spcPct val="0"/>
              </a:spcAft>
              <a:defRPr>
                <a:solidFill>
                  <a:schemeClr val="tx1"/>
                </a:solidFill>
                <a:latin typeface="Arial" charset="0"/>
              </a:defRPr>
            </a:lvl9pPr>
          </a:lstStyle>
          <a:p>
            <a:pPr eaLnBrk="0" hangingPunct="0">
              <a:lnSpc>
                <a:spcPct val="100000"/>
              </a:lnSpc>
              <a:spcBef>
                <a:spcPct val="50000"/>
              </a:spcBef>
              <a:buFontTx/>
              <a:buNone/>
            </a:pPr>
            <a:r>
              <a:rPr lang="en-GB" sz="1600" b="1">
                <a:solidFill>
                  <a:srgbClr val="333399"/>
                </a:solidFill>
              </a:rPr>
              <a:t>Ashfield</a:t>
            </a:r>
          </a:p>
        </p:txBody>
      </p:sp>
      <p:sp>
        <p:nvSpPr>
          <p:cNvPr id="619536" name="Text Box 16"/>
          <p:cNvSpPr txBox="1">
            <a:spLocks noChangeArrowheads="1"/>
          </p:cNvSpPr>
          <p:nvPr/>
        </p:nvSpPr>
        <p:spPr bwMode="auto">
          <a:xfrm>
            <a:off x="1755423" y="4221163"/>
            <a:ext cx="1024467" cy="336550"/>
          </a:xfrm>
          <a:prstGeom prst="rect">
            <a:avLst/>
          </a:prstGeom>
          <a:noFill/>
          <a:ln>
            <a:noFill/>
          </a:ln>
          <a:effectLst/>
          <a:extLst>
            <a:ext uri="{909E8E84-426E-40DD-AFC4-6F175D3DCCD1}">
              <a14:hiddenFill xmlns:a14="http://schemas.microsoft.com/office/drawing/2010/main" xmlns="">
                <a:solidFill>
                  <a:srgbClr val="CCFFCC"/>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gn="l">
              <a:spcBef>
                <a:spcPct val="0"/>
              </a:spcBef>
              <a:defRPr>
                <a:solidFill>
                  <a:schemeClr val="tx1"/>
                </a:solidFill>
                <a:latin typeface="Arial" charset="0"/>
              </a:defRPr>
            </a:lvl1pPr>
            <a:lvl2pPr marL="571500" algn="l">
              <a:spcBef>
                <a:spcPct val="0"/>
              </a:spcBef>
              <a:defRPr>
                <a:solidFill>
                  <a:schemeClr val="tx1"/>
                </a:solidFill>
                <a:latin typeface="Arial" charset="0"/>
              </a:defRPr>
            </a:lvl2pPr>
            <a:lvl3pPr marL="1143000" algn="l">
              <a:spcBef>
                <a:spcPct val="0"/>
              </a:spcBef>
              <a:defRPr>
                <a:solidFill>
                  <a:schemeClr val="tx1"/>
                </a:solidFill>
                <a:latin typeface="Arial" charset="0"/>
              </a:defRPr>
            </a:lvl3pPr>
            <a:lvl4pPr marL="1714500" algn="l">
              <a:spcBef>
                <a:spcPct val="0"/>
              </a:spcBef>
              <a:defRPr>
                <a:solidFill>
                  <a:schemeClr val="tx1"/>
                </a:solidFill>
                <a:latin typeface="Arial" charset="0"/>
              </a:defRPr>
            </a:lvl4pPr>
            <a:lvl5pPr marL="2286000" algn="l">
              <a:spcBef>
                <a:spcPct val="0"/>
              </a:spcBef>
              <a:defRPr>
                <a:solidFill>
                  <a:schemeClr val="tx1"/>
                </a:solidFill>
                <a:latin typeface="Arial" charset="0"/>
              </a:defRPr>
            </a:lvl5pPr>
            <a:lvl6pPr marL="2743200" fontAlgn="base">
              <a:spcBef>
                <a:spcPct val="0"/>
              </a:spcBef>
              <a:spcAft>
                <a:spcPct val="0"/>
              </a:spcAft>
              <a:defRPr>
                <a:solidFill>
                  <a:schemeClr val="tx1"/>
                </a:solidFill>
                <a:latin typeface="Arial" charset="0"/>
              </a:defRPr>
            </a:lvl6pPr>
            <a:lvl7pPr marL="3200400" fontAlgn="base">
              <a:spcBef>
                <a:spcPct val="0"/>
              </a:spcBef>
              <a:spcAft>
                <a:spcPct val="0"/>
              </a:spcAft>
              <a:defRPr>
                <a:solidFill>
                  <a:schemeClr val="tx1"/>
                </a:solidFill>
                <a:latin typeface="Arial" charset="0"/>
              </a:defRPr>
            </a:lvl7pPr>
            <a:lvl8pPr marL="3657600" fontAlgn="base">
              <a:spcBef>
                <a:spcPct val="0"/>
              </a:spcBef>
              <a:spcAft>
                <a:spcPct val="0"/>
              </a:spcAft>
              <a:defRPr>
                <a:solidFill>
                  <a:schemeClr val="tx1"/>
                </a:solidFill>
                <a:latin typeface="Arial" charset="0"/>
              </a:defRPr>
            </a:lvl8pPr>
            <a:lvl9pPr marL="4114800" fontAlgn="base">
              <a:spcBef>
                <a:spcPct val="0"/>
              </a:spcBef>
              <a:spcAft>
                <a:spcPct val="0"/>
              </a:spcAft>
              <a:defRPr>
                <a:solidFill>
                  <a:schemeClr val="tx1"/>
                </a:solidFill>
                <a:latin typeface="Arial" charset="0"/>
              </a:defRPr>
            </a:lvl9pPr>
          </a:lstStyle>
          <a:p>
            <a:pPr eaLnBrk="0" hangingPunct="0">
              <a:lnSpc>
                <a:spcPct val="100000"/>
              </a:lnSpc>
              <a:spcBef>
                <a:spcPct val="50000"/>
              </a:spcBef>
              <a:buFontTx/>
              <a:buNone/>
            </a:pPr>
            <a:r>
              <a:rPr lang="en-GB" sz="1600" b="1">
                <a:solidFill>
                  <a:srgbClr val="333399"/>
                </a:solidFill>
              </a:rPr>
              <a:t>Erewash</a:t>
            </a:r>
          </a:p>
        </p:txBody>
      </p:sp>
      <p:sp>
        <p:nvSpPr>
          <p:cNvPr id="619537" name="Line 17"/>
          <p:cNvSpPr>
            <a:spLocks noChangeShapeType="1"/>
          </p:cNvSpPr>
          <p:nvPr/>
        </p:nvSpPr>
        <p:spPr bwMode="auto">
          <a:xfrm flipH="1">
            <a:off x="3100212" y="4005264"/>
            <a:ext cx="2239433" cy="1152525"/>
          </a:xfrm>
          <a:prstGeom prst="line">
            <a:avLst/>
          </a:prstGeom>
          <a:noFill/>
          <a:ln w="50800">
            <a:solidFill>
              <a:srgbClr val="008000"/>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a:p>
        </p:txBody>
      </p:sp>
      <p:sp>
        <p:nvSpPr>
          <p:cNvPr id="619538" name="Text Box 18"/>
          <p:cNvSpPr txBox="1">
            <a:spLocks noChangeArrowheads="1"/>
          </p:cNvSpPr>
          <p:nvPr/>
        </p:nvSpPr>
        <p:spPr bwMode="auto">
          <a:xfrm rot="4705904">
            <a:off x="1911527" y="3538508"/>
            <a:ext cx="2346325"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gn="l">
              <a:spcBef>
                <a:spcPct val="0"/>
              </a:spcBef>
              <a:defRPr>
                <a:solidFill>
                  <a:schemeClr val="tx1"/>
                </a:solidFill>
                <a:latin typeface="Arial" charset="0"/>
              </a:defRPr>
            </a:lvl1pPr>
            <a:lvl2pPr marL="571500" algn="l">
              <a:spcBef>
                <a:spcPct val="0"/>
              </a:spcBef>
              <a:defRPr>
                <a:solidFill>
                  <a:schemeClr val="tx1"/>
                </a:solidFill>
                <a:latin typeface="Arial" charset="0"/>
              </a:defRPr>
            </a:lvl2pPr>
            <a:lvl3pPr marL="1143000" algn="l">
              <a:spcBef>
                <a:spcPct val="0"/>
              </a:spcBef>
              <a:defRPr>
                <a:solidFill>
                  <a:schemeClr val="tx1"/>
                </a:solidFill>
                <a:latin typeface="Arial" charset="0"/>
              </a:defRPr>
            </a:lvl3pPr>
            <a:lvl4pPr marL="1714500" algn="l">
              <a:spcBef>
                <a:spcPct val="0"/>
              </a:spcBef>
              <a:defRPr>
                <a:solidFill>
                  <a:schemeClr val="tx1"/>
                </a:solidFill>
                <a:latin typeface="Arial" charset="0"/>
              </a:defRPr>
            </a:lvl4pPr>
            <a:lvl5pPr marL="2286000" algn="l">
              <a:spcBef>
                <a:spcPct val="0"/>
              </a:spcBef>
              <a:defRPr>
                <a:solidFill>
                  <a:schemeClr val="tx1"/>
                </a:solidFill>
                <a:latin typeface="Arial" charset="0"/>
              </a:defRPr>
            </a:lvl5pPr>
            <a:lvl6pPr marL="2743200" fontAlgn="base">
              <a:spcBef>
                <a:spcPct val="0"/>
              </a:spcBef>
              <a:spcAft>
                <a:spcPct val="0"/>
              </a:spcAft>
              <a:defRPr>
                <a:solidFill>
                  <a:schemeClr val="tx1"/>
                </a:solidFill>
                <a:latin typeface="Arial" charset="0"/>
              </a:defRPr>
            </a:lvl6pPr>
            <a:lvl7pPr marL="3200400" fontAlgn="base">
              <a:spcBef>
                <a:spcPct val="0"/>
              </a:spcBef>
              <a:spcAft>
                <a:spcPct val="0"/>
              </a:spcAft>
              <a:defRPr>
                <a:solidFill>
                  <a:schemeClr val="tx1"/>
                </a:solidFill>
                <a:latin typeface="Arial" charset="0"/>
              </a:defRPr>
            </a:lvl7pPr>
            <a:lvl8pPr marL="3657600" fontAlgn="base">
              <a:spcBef>
                <a:spcPct val="0"/>
              </a:spcBef>
              <a:spcAft>
                <a:spcPct val="0"/>
              </a:spcAft>
              <a:defRPr>
                <a:solidFill>
                  <a:schemeClr val="tx1"/>
                </a:solidFill>
                <a:latin typeface="Arial" charset="0"/>
              </a:defRPr>
            </a:lvl8pPr>
            <a:lvl9pPr marL="4114800" fontAlgn="base">
              <a:spcBef>
                <a:spcPct val="0"/>
              </a:spcBef>
              <a:spcAft>
                <a:spcPct val="0"/>
              </a:spcAft>
              <a:defRPr>
                <a:solidFill>
                  <a:schemeClr val="tx1"/>
                </a:solidFill>
                <a:latin typeface="Arial" charset="0"/>
              </a:defRPr>
            </a:lvl9pPr>
          </a:lstStyle>
          <a:p>
            <a:pPr eaLnBrk="0" hangingPunct="0">
              <a:lnSpc>
                <a:spcPct val="100000"/>
              </a:lnSpc>
              <a:spcBef>
                <a:spcPct val="50000"/>
              </a:spcBef>
              <a:buFontTx/>
              <a:buNone/>
            </a:pPr>
            <a:r>
              <a:rPr lang="en-GB" sz="2000" b="1">
                <a:solidFill>
                  <a:srgbClr val="660066"/>
                </a:solidFill>
              </a:rPr>
              <a:t>Nottinghamshire</a:t>
            </a:r>
          </a:p>
        </p:txBody>
      </p:sp>
      <p:sp>
        <p:nvSpPr>
          <p:cNvPr id="619539" name="Text Box 19"/>
          <p:cNvSpPr txBox="1">
            <a:spLocks noChangeArrowheads="1"/>
          </p:cNvSpPr>
          <p:nvPr/>
        </p:nvSpPr>
        <p:spPr bwMode="auto">
          <a:xfrm>
            <a:off x="4380089" y="4941888"/>
            <a:ext cx="1216378"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gn="l">
              <a:spcBef>
                <a:spcPct val="0"/>
              </a:spcBef>
              <a:defRPr>
                <a:solidFill>
                  <a:schemeClr val="tx1"/>
                </a:solidFill>
                <a:latin typeface="Arial" charset="0"/>
              </a:defRPr>
            </a:lvl1pPr>
            <a:lvl2pPr marL="571500" algn="l">
              <a:spcBef>
                <a:spcPct val="0"/>
              </a:spcBef>
              <a:defRPr>
                <a:solidFill>
                  <a:schemeClr val="tx1"/>
                </a:solidFill>
                <a:latin typeface="Arial" charset="0"/>
              </a:defRPr>
            </a:lvl2pPr>
            <a:lvl3pPr marL="1143000" algn="l">
              <a:spcBef>
                <a:spcPct val="0"/>
              </a:spcBef>
              <a:defRPr>
                <a:solidFill>
                  <a:schemeClr val="tx1"/>
                </a:solidFill>
                <a:latin typeface="Arial" charset="0"/>
              </a:defRPr>
            </a:lvl3pPr>
            <a:lvl4pPr marL="1714500" algn="l">
              <a:spcBef>
                <a:spcPct val="0"/>
              </a:spcBef>
              <a:defRPr>
                <a:solidFill>
                  <a:schemeClr val="tx1"/>
                </a:solidFill>
                <a:latin typeface="Arial" charset="0"/>
              </a:defRPr>
            </a:lvl4pPr>
            <a:lvl5pPr marL="2286000" algn="l">
              <a:spcBef>
                <a:spcPct val="0"/>
              </a:spcBef>
              <a:defRPr>
                <a:solidFill>
                  <a:schemeClr val="tx1"/>
                </a:solidFill>
                <a:latin typeface="Arial" charset="0"/>
              </a:defRPr>
            </a:lvl5pPr>
            <a:lvl6pPr marL="2743200" fontAlgn="base">
              <a:spcBef>
                <a:spcPct val="0"/>
              </a:spcBef>
              <a:spcAft>
                <a:spcPct val="0"/>
              </a:spcAft>
              <a:defRPr>
                <a:solidFill>
                  <a:schemeClr val="tx1"/>
                </a:solidFill>
                <a:latin typeface="Arial" charset="0"/>
              </a:defRPr>
            </a:lvl6pPr>
            <a:lvl7pPr marL="3200400" fontAlgn="base">
              <a:spcBef>
                <a:spcPct val="0"/>
              </a:spcBef>
              <a:spcAft>
                <a:spcPct val="0"/>
              </a:spcAft>
              <a:defRPr>
                <a:solidFill>
                  <a:schemeClr val="tx1"/>
                </a:solidFill>
                <a:latin typeface="Arial" charset="0"/>
              </a:defRPr>
            </a:lvl7pPr>
            <a:lvl8pPr marL="3657600" fontAlgn="base">
              <a:spcBef>
                <a:spcPct val="0"/>
              </a:spcBef>
              <a:spcAft>
                <a:spcPct val="0"/>
              </a:spcAft>
              <a:defRPr>
                <a:solidFill>
                  <a:schemeClr val="tx1"/>
                </a:solidFill>
                <a:latin typeface="Arial" charset="0"/>
              </a:defRPr>
            </a:lvl8pPr>
            <a:lvl9pPr marL="4114800" fontAlgn="base">
              <a:spcBef>
                <a:spcPct val="0"/>
              </a:spcBef>
              <a:spcAft>
                <a:spcPct val="0"/>
              </a:spcAft>
              <a:defRPr>
                <a:solidFill>
                  <a:schemeClr val="tx1"/>
                </a:solidFill>
                <a:latin typeface="Arial" charset="0"/>
              </a:defRPr>
            </a:lvl9pPr>
          </a:lstStyle>
          <a:p>
            <a:pPr eaLnBrk="0" hangingPunct="0">
              <a:lnSpc>
                <a:spcPct val="100000"/>
              </a:lnSpc>
              <a:spcBef>
                <a:spcPct val="50000"/>
              </a:spcBef>
              <a:buFontTx/>
              <a:buNone/>
            </a:pPr>
            <a:r>
              <a:rPr lang="en-GB" sz="1600" b="1">
                <a:solidFill>
                  <a:srgbClr val="333399"/>
                </a:solidFill>
              </a:rPr>
              <a:t>Rushcliffe</a:t>
            </a:r>
          </a:p>
        </p:txBody>
      </p:sp>
      <p:sp>
        <p:nvSpPr>
          <p:cNvPr id="619540" name="Line 20"/>
          <p:cNvSpPr>
            <a:spLocks noChangeShapeType="1"/>
          </p:cNvSpPr>
          <p:nvPr/>
        </p:nvSpPr>
        <p:spPr bwMode="auto">
          <a:xfrm flipH="1">
            <a:off x="2843390" y="2276475"/>
            <a:ext cx="640644" cy="1081088"/>
          </a:xfrm>
          <a:prstGeom prst="line">
            <a:avLst/>
          </a:prstGeom>
          <a:noFill/>
          <a:ln w="50800">
            <a:solidFill>
              <a:srgbClr val="008000"/>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a:p>
        </p:txBody>
      </p:sp>
      <p:sp>
        <p:nvSpPr>
          <p:cNvPr id="619541" name="Text Box 21"/>
          <p:cNvSpPr txBox="1">
            <a:spLocks noChangeArrowheads="1"/>
          </p:cNvSpPr>
          <p:nvPr/>
        </p:nvSpPr>
        <p:spPr bwMode="auto">
          <a:xfrm rot="3809395">
            <a:off x="2328775" y="1914317"/>
            <a:ext cx="1223962"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gn="l">
              <a:spcBef>
                <a:spcPct val="0"/>
              </a:spcBef>
              <a:defRPr>
                <a:solidFill>
                  <a:schemeClr val="tx1"/>
                </a:solidFill>
                <a:latin typeface="Arial" charset="0"/>
              </a:defRPr>
            </a:lvl1pPr>
            <a:lvl2pPr marL="571500" algn="l">
              <a:spcBef>
                <a:spcPct val="0"/>
              </a:spcBef>
              <a:defRPr>
                <a:solidFill>
                  <a:schemeClr val="tx1"/>
                </a:solidFill>
                <a:latin typeface="Arial" charset="0"/>
              </a:defRPr>
            </a:lvl2pPr>
            <a:lvl3pPr marL="1143000" algn="l">
              <a:spcBef>
                <a:spcPct val="0"/>
              </a:spcBef>
              <a:defRPr>
                <a:solidFill>
                  <a:schemeClr val="tx1"/>
                </a:solidFill>
                <a:latin typeface="Arial" charset="0"/>
              </a:defRPr>
            </a:lvl3pPr>
            <a:lvl4pPr marL="1714500" algn="l">
              <a:spcBef>
                <a:spcPct val="0"/>
              </a:spcBef>
              <a:defRPr>
                <a:solidFill>
                  <a:schemeClr val="tx1"/>
                </a:solidFill>
                <a:latin typeface="Arial" charset="0"/>
              </a:defRPr>
            </a:lvl4pPr>
            <a:lvl5pPr marL="2286000" algn="l">
              <a:spcBef>
                <a:spcPct val="0"/>
              </a:spcBef>
              <a:defRPr>
                <a:solidFill>
                  <a:schemeClr val="tx1"/>
                </a:solidFill>
                <a:latin typeface="Arial" charset="0"/>
              </a:defRPr>
            </a:lvl5pPr>
            <a:lvl6pPr marL="2743200" fontAlgn="base">
              <a:spcBef>
                <a:spcPct val="0"/>
              </a:spcBef>
              <a:spcAft>
                <a:spcPct val="0"/>
              </a:spcAft>
              <a:defRPr>
                <a:solidFill>
                  <a:schemeClr val="tx1"/>
                </a:solidFill>
                <a:latin typeface="Arial" charset="0"/>
              </a:defRPr>
            </a:lvl6pPr>
            <a:lvl7pPr marL="3200400" fontAlgn="base">
              <a:spcBef>
                <a:spcPct val="0"/>
              </a:spcBef>
              <a:spcAft>
                <a:spcPct val="0"/>
              </a:spcAft>
              <a:defRPr>
                <a:solidFill>
                  <a:schemeClr val="tx1"/>
                </a:solidFill>
                <a:latin typeface="Arial" charset="0"/>
              </a:defRPr>
            </a:lvl7pPr>
            <a:lvl8pPr marL="3657600" fontAlgn="base">
              <a:spcBef>
                <a:spcPct val="0"/>
              </a:spcBef>
              <a:spcAft>
                <a:spcPct val="0"/>
              </a:spcAft>
              <a:defRPr>
                <a:solidFill>
                  <a:schemeClr val="tx1"/>
                </a:solidFill>
                <a:latin typeface="Arial" charset="0"/>
              </a:defRPr>
            </a:lvl8pPr>
            <a:lvl9pPr marL="4114800" fontAlgn="base">
              <a:spcBef>
                <a:spcPct val="0"/>
              </a:spcBef>
              <a:spcAft>
                <a:spcPct val="0"/>
              </a:spcAft>
              <a:defRPr>
                <a:solidFill>
                  <a:schemeClr val="tx1"/>
                </a:solidFill>
                <a:latin typeface="Arial" charset="0"/>
              </a:defRPr>
            </a:lvl9pPr>
          </a:lstStyle>
          <a:p>
            <a:pPr eaLnBrk="0" hangingPunct="0">
              <a:lnSpc>
                <a:spcPct val="100000"/>
              </a:lnSpc>
              <a:spcBef>
                <a:spcPct val="50000"/>
              </a:spcBef>
              <a:buFontTx/>
              <a:buNone/>
            </a:pPr>
            <a:r>
              <a:rPr lang="en-GB" sz="1600" b="1">
                <a:solidFill>
                  <a:srgbClr val="333399"/>
                </a:solidFill>
              </a:rPr>
              <a:t>Broxtowe</a:t>
            </a:r>
          </a:p>
        </p:txBody>
      </p:sp>
      <p:sp>
        <p:nvSpPr>
          <p:cNvPr id="619542" name="Text Box 22"/>
          <p:cNvSpPr txBox="1">
            <a:spLocks noChangeArrowheads="1"/>
          </p:cNvSpPr>
          <p:nvPr/>
        </p:nvSpPr>
        <p:spPr bwMode="auto">
          <a:xfrm>
            <a:off x="3292122" y="3357563"/>
            <a:ext cx="16637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gn="l">
              <a:spcBef>
                <a:spcPct val="0"/>
              </a:spcBef>
              <a:defRPr>
                <a:solidFill>
                  <a:schemeClr val="tx1"/>
                </a:solidFill>
                <a:latin typeface="Arial" charset="0"/>
              </a:defRPr>
            </a:lvl1pPr>
            <a:lvl2pPr marL="571500" algn="l">
              <a:spcBef>
                <a:spcPct val="0"/>
              </a:spcBef>
              <a:defRPr>
                <a:solidFill>
                  <a:schemeClr val="tx1"/>
                </a:solidFill>
                <a:latin typeface="Arial" charset="0"/>
              </a:defRPr>
            </a:lvl2pPr>
            <a:lvl3pPr marL="1143000" algn="l">
              <a:spcBef>
                <a:spcPct val="0"/>
              </a:spcBef>
              <a:defRPr>
                <a:solidFill>
                  <a:schemeClr val="tx1"/>
                </a:solidFill>
                <a:latin typeface="Arial" charset="0"/>
              </a:defRPr>
            </a:lvl3pPr>
            <a:lvl4pPr marL="1714500" algn="l">
              <a:spcBef>
                <a:spcPct val="0"/>
              </a:spcBef>
              <a:defRPr>
                <a:solidFill>
                  <a:schemeClr val="tx1"/>
                </a:solidFill>
                <a:latin typeface="Arial" charset="0"/>
              </a:defRPr>
            </a:lvl4pPr>
            <a:lvl5pPr marL="2286000" algn="l">
              <a:spcBef>
                <a:spcPct val="0"/>
              </a:spcBef>
              <a:defRPr>
                <a:solidFill>
                  <a:schemeClr val="tx1"/>
                </a:solidFill>
                <a:latin typeface="Arial" charset="0"/>
              </a:defRPr>
            </a:lvl5pPr>
            <a:lvl6pPr marL="2743200" fontAlgn="base">
              <a:spcBef>
                <a:spcPct val="0"/>
              </a:spcBef>
              <a:spcAft>
                <a:spcPct val="0"/>
              </a:spcAft>
              <a:defRPr>
                <a:solidFill>
                  <a:schemeClr val="tx1"/>
                </a:solidFill>
                <a:latin typeface="Arial" charset="0"/>
              </a:defRPr>
            </a:lvl6pPr>
            <a:lvl7pPr marL="3200400" fontAlgn="base">
              <a:spcBef>
                <a:spcPct val="0"/>
              </a:spcBef>
              <a:spcAft>
                <a:spcPct val="0"/>
              </a:spcAft>
              <a:defRPr>
                <a:solidFill>
                  <a:schemeClr val="tx1"/>
                </a:solidFill>
                <a:latin typeface="Arial" charset="0"/>
              </a:defRPr>
            </a:lvl7pPr>
            <a:lvl8pPr marL="3657600" fontAlgn="base">
              <a:spcBef>
                <a:spcPct val="0"/>
              </a:spcBef>
              <a:spcAft>
                <a:spcPct val="0"/>
              </a:spcAft>
              <a:defRPr>
                <a:solidFill>
                  <a:schemeClr val="tx1"/>
                </a:solidFill>
                <a:latin typeface="Arial" charset="0"/>
              </a:defRPr>
            </a:lvl8pPr>
            <a:lvl9pPr marL="4114800" fontAlgn="base">
              <a:spcBef>
                <a:spcPct val="0"/>
              </a:spcBef>
              <a:spcAft>
                <a:spcPct val="0"/>
              </a:spcAft>
              <a:defRPr>
                <a:solidFill>
                  <a:schemeClr val="tx1"/>
                </a:solidFill>
                <a:latin typeface="Arial" charset="0"/>
              </a:defRPr>
            </a:lvl9pPr>
          </a:lstStyle>
          <a:p>
            <a:pPr eaLnBrk="0" hangingPunct="0">
              <a:lnSpc>
                <a:spcPct val="100000"/>
              </a:lnSpc>
              <a:spcBef>
                <a:spcPct val="50000"/>
              </a:spcBef>
              <a:buFontTx/>
              <a:buNone/>
            </a:pPr>
            <a:r>
              <a:rPr lang="en-GB" sz="2000" b="1">
                <a:solidFill>
                  <a:srgbClr val="333399"/>
                </a:solidFill>
              </a:rPr>
              <a:t>Nottingham</a:t>
            </a:r>
          </a:p>
        </p:txBody>
      </p:sp>
      <p:sp>
        <p:nvSpPr>
          <p:cNvPr id="619543" name="Line 23"/>
          <p:cNvSpPr>
            <a:spLocks noChangeShapeType="1"/>
          </p:cNvSpPr>
          <p:nvPr/>
        </p:nvSpPr>
        <p:spPr bwMode="auto">
          <a:xfrm>
            <a:off x="2459567" y="1196976"/>
            <a:ext cx="896055" cy="4968875"/>
          </a:xfrm>
          <a:prstGeom prst="line">
            <a:avLst/>
          </a:prstGeom>
          <a:noFill/>
          <a:ln w="50800">
            <a:solidFill>
              <a:srgbClr val="660066"/>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a:p>
        </p:txBody>
      </p:sp>
      <p:sp>
        <p:nvSpPr>
          <p:cNvPr id="619544" name="Text Box 24"/>
          <p:cNvSpPr txBox="1">
            <a:spLocks noChangeArrowheads="1"/>
          </p:cNvSpPr>
          <p:nvPr/>
        </p:nvSpPr>
        <p:spPr bwMode="auto">
          <a:xfrm rot="4738974">
            <a:off x="1781881" y="3332133"/>
            <a:ext cx="1784350"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gn="l">
              <a:spcBef>
                <a:spcPct val="0"/>
              </a:spcBef>
              <a:defRPr>
                <a:solidFill>
                  <a:schemeClr val="tx1"/>
                </a:solidFill>
                <a:latin typeface="Arial" charset="0"/>
              </a:defRPr>
            </a:lvl1pPr>
            <a:lvl2pPr marL="571500" algn="l">
              <a:spcBef>
                <a:spcPct val="0"/>
              </a:spcBef>
              <a:defRPr>
                <a:solidFill>
                  <a:schemeClr val="tx1"/>
                </a:solidFill>
                <a:latin typeface="Arial" charset="0"/>
              </a:defRPr>
            </a:lvl2pPr>
            <a:lvl3pPr marL="1143000" algn="l">
              <a:spcBef>
                <a:spcPct val="0"/>
              </a:spcBef>
              <a:defRPr>
                <a:solidFill>
                  <a:schemeClr val="tx1"/>
                </a:solidFill>
                <a:latin typeface="Arial" charset="0"/>
              </a:defRPr>
            </a:lvl3pPr>
            <a:lvl4pPr marL="1714500" algn="l">
              <a:spcBef>
                <a:spcPct val="0"/>
              </a:spcBef>
              <a:defRPr>
                <a:solidFill>
                  <a:schemeClr val="tx1"/>
                </a:solidFill>
                <a:latin typeface="Arial" charset="0"/>
              </a:defRPr>
            </a:lvl4pPr>
            <a:lvl5pPr marL="2286000" algn="l">
              <a:spcBef>
                <a:spcPct val="0"/>
              </a:spcBef>
              <a:defRPr>
                <a:solidFill>
                  <a:schemeClr val="tx1"/>
                </a:solidFill>
                <a:latin typeface="Arial" charset="0"/>
              </a:defRPr>
            </a:lvl5pPr>
            <a:lvl6pPr marL="2743200" fontAlgn="base">
              <a:spcBef>
                <a:spcPct val="0"/>
              </a:spcBef>
              <a:spcAft>
                <a:spcPct val="0"/>
              </a:spcAft>
              <a:defRPr>
                <a:solidFill>
                  <a:schemeClr val="tx1"/>
                </a:solidFill>
                <a:latin typeface="Arial" charset="0"/>
              </a:defRPr>
            </a:lvl6pPr>
            <a:lvl7pPr marL="3200400" fontAlgn="base">
              <a:spcBef>
                <a:spcPct val="0"/>
              </a:spcBef>
              <a:spcAft>
                <a:spcPct val="0"/>
              </a:spcAft>
              <a:defRPr>
                <a:solidFill>
                  <a:schemeClr val="tx1"/>
                </a:solidFill>
                <a:latin typeface="Arial" charset="0"/>
              </a:defRPr>
            </a:lvl7pPr>
            <a:lvl8pPr marL="3657600" fontAlgn="base">
              <a:spcBef>
                <a:spcPct val="0"/>
              </a:spcBef>
              <a:spcAft>
                <a:spcPct val="0"/>
              </a:spcAft>
              <a:defRPr>
                <a:solidFill>
                  <a:schemeClr val="tx1"/>
                </a:solidFill>
                <a:latin typeface="Arial" charset="0"/>
              </a:defRPr>
            </a:lvl8pPr>
            <a:lvl9pPr marL="4114800" fontAlgn="base">
              <a:spcBef>
                <a:spcPct val="0"/>
              </a:spcBef>
              <a:spcAft>
                <a:spcPct val="0"/>
              </a:spcAft>
              <a:defRPr>
                <a:solidFill>
                  <a:schemeClr val="tx1"/>
                </a:solidFill>
                <a:latin typeface="Arial" charset="0"/>
              </a:defRPr>
            </a:lvl9pPr>
          </a:lstStyle>
          <a:p>
            <a:pPr eaLnBrk="0" hangingPunct="0">
              <a:lnSpc>
                <a:spcPct val="100000"/>
              </a:lnSpc>
              <a:spcBef>
                <a:spcPct val="50000"/>
              </a:spcBef>
              <a:buFontTx/>
              <a:buNone/>
            </a:pPr>
            <a:r>
              <a:rPr lang="en-GB" sz="2000" b="1">
                <a:solidFill>
                  <a:srgbClr val="660066"/>
                </a:solidFill>
              </a:rPr>
              <a:t>Derbyshire</a:t>
            </a:r>
          </a:p>
        </p:txBody>
      </p:sp>
      <p:sp>
        <p:nvSpPr>
          <p:cNvPr id="619545" name="Text Box 25"/>
          <p:cNvSpPr txBox="1">
            <a:spLocks noChangeArrowheads="1"/>
          </p:cNvSpPr>
          <p:nvPr/>
        </p:nvSpPr>
        <p:spPr bwMode="auto">
          <a:xfrm>
            <a:off x="6300612" y="2399279"/>
            <a:ext cx="2623255" cy="2677656"/>
          </a:xfrm>
          <a:prstGeom prst="rect">
            <a:avLst/>
          </a:prstGeom>
          <a:solidFill>
            <a:srgbClr val="FFFFB5"/>
          </a:solidFill>
          <a:ln w="12700">
            <a:solidFill>
              <a:srgbClr val="8F4B8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gn="l">
              <a:spcBef>
                <a:spcPct val="0"/>
              </a:spcBef>
              <a:defRPr>
                <a:solidFill>
                  <a:schemeClr val="tx1"/>
                </a:solidFill>
                <a:latin typeface="Arial" charset="0"/>
              </a:defRPr>
            </a:lvl1pPr>
            <a:lvl2pPr marL="571500" algn="l">
              <a:spcBef>
                <a:spcPct val="0"/>
              </a:spcBef>
              <a:defRPr>
                <a:solidFill>
                  <a:schemeClr val="tx1"/>
                </a:solidFill>
                <a:latin typeface="Arial" charset="0"/>
              </a:defRPr>
            </a:lvl2pPr>
            <a:lvl3pPr marL="1143000" algn="l">
              <a:spcBef>
                <a:spcPct val="0"/>
              </a:spcBef>
              <a:defRPr>
                <a:solidFill>
                  <a:schemeClr val="tx1"/>
                </a:solidFill>
                <a:latin typeface="Arial" charset="0"/>
              </a:defRPr>
            </a:lvl3pPr>
            <a:lvl4pPr marL="1714500" algn="l">
              <a:spcBef>
                <a:spcPct val="0"/>
              </a:spcBef>
              <a:defRPr>
                <a:solidFill>
                  <a:schemeClr val="tx1"/>
                </a:solidFill>
                <a:latin typeface="Arial" charset="0"/>
              </a:defRPr>
            </a:lvl4pPr>
            <a:lvl5pPr marL="2286000" algn="l">
              <a:spcBef>
                <a:spcPct val="0"/>
              </a:spcBef>
              <a:defRPr>
                <a:solidFill>
                  <a:schemeClr val="tx1"/>
                </a:solidFill>
                <a:latin typeface="Arial" charset="0"/>
              </a:defRPr>
            </a:lvl5pPr>
            <a:lvl6pPr marL="2743200" fontAlgn="base">
              <a:spcBef>
                <a:spcPct val="0"/>
              </a:spcBef>
              <a:spcAft>
                <a:spcPct val="0"/>
              </a:spcAft>
              <a:defRPr>
                <a:solidFill>
                  <a:schemeClr val="tx1"/>
                </a:solidFill>
                <a:latin typeface="Arial" charset="0"/>
              </a:defRPr>
            </a:lvl6pPr>
            <a:lvl7pPr marL="3200400" fontAlgn="base">
              <a:spcBef>
                <a:spcPct val="0"/>
              </a:spcBef>
              <a:spcAft>
                <a:spcPct val="0"/>
              </a:spcAft>
              <a:defRPr>
                <a:solidFill>
                  <a:schemeClr val="tx1"/>
                </a:solidFill>
                <a:latin typeface="Arial" charset="0"/>
              </a:defRPr>
            </a:lvl7pPr>
            <a:lvl8pPr marL="3657600" fontAlgn="base">
              <a:spcBef>
                <a:spcPct val="0"/>
              </a:spcBef>
              <a:spcAft>
                <a:spcPct val="0"/>
              </a:spcAft>
              <a:defRPr>
                <a:solidFill>
                  <a:schemeClr val="tx1"/>
                </a:solidFill>
                <a:latin typeface="Arial" charset="0"/>
              </a:defRPr>
            </a:lvl8pPr>
            <a:lvl9pPr marL="4114800" fontAlgn="base">
              <a:spcBef>
                <a:spcPct val="0"/>
              </a:spcBef>
              <a:spcAft>
                <a:spcPct val="0"/>
              </a:spcAft>
              <a:defRPr>
                <a:solidFill>
                  <a:schemeClr val="tx1"/>
                </a:solidFill>
                <a:latin typeface="Arial" charset="0"/>
              </a:defRPr>
            </a:lvl9pPr>
          </a:lstStyle>
          <a:p>
            <a:pPr eaLnBrk="0" hangingPunct="0">
              <a:lnSpc>
                <a:spcPct val="100000"/>
              </a:lnSpc>
              <a:spcBef>
                <a:spcPct val="50000"/>
              </a:spcBef>
              <a:buFontTx/>
              <a:buNone/>
            </a:pPr>
            <a:r>
              <a:rPr lang="en-GB" sz="1600" dirty="0">
                <a:latin typeface="+mn-lt"/>
              </a:rPr>
              <a:t>Nottingham is a classic example of under-bounding. </a:t>
            </a:r>
          </a:p>
          <a:p>
            <a:pPr eaLnBrk="0" hangingPunct="0">
              <a:lnSpc>
                <a:spcPct val="100000"/>
              </a:lnSpc>
              <a:spcBef>
                <a:spcPct val="50000"/>
              </a:spcBef>
              <a:buFontTx/>
              <a:buNone/>
            </a:pPr>
            <a:r>
              <a:rPr lang="en-GB" sz="1600" dirty="0">
                <a:latin typeface="+mn-lt"/>
              </a:rPr>
              <a:t>This considerably constrains the ability to take strategic decisions at the metropolitan level, due to the constant need to negotiate and reach agreement with five District Councils and two County Councils </a:t>
            </a:r>
          </a:p>
        </p:txBody>
      </p:sp>
      <p:sp>
        <p:nvSpPr>
          <p:cNvPr id="619546" name="Text Box 26"/>
          <p:cNvSpPr txBox="1">
            <a:spLocks noChangeArrowheads="1"/>
          </p:cNvSpPr>
          <p:nvPr/>
        </p:nvSpPr>
        <p:spPr bwMode="auto">
          <a:xfrm>
            <a:off x="6876345" y="4005264"/>
            <a:ext cx="1728611"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gn="l">
              <a:spcBef>
                <a:spcPct val="0"/>
              </a:spcBef>
              <a:defRPr>
                <a:solidFill>
                  <a:schemeClr val="tx1"/>
                </a:solidFill>
                <a:latin typeface="Arial" charset="0"/>
              </a:defRPr>
            </a:lvl1pPr>
            <a:lvl2pPr marL="571500" algn="l">
              <a:spcBef>
                <a:spcPct val="0"/>
              </a:spcBef>
              <a:defRPr>
                <a:solidFill>
                  <a:schemeClr val="tx1"/>
                </a:solidFill>
                <a:latin typeface="Arial" charset="0"/>
              </a:defRPr>
            </a:lvl2pPr>
            <a:lvl3pPr marL="1143000" algn="l">
              <a:spcBef>
                <a:spcPct val="0"/>
              </a:spcBef>
              <a:defRPr>
                <a:solidFill>
                  <a:schemeClr val="tx1"/>
                </a:solidFill>
                <a:latin typeface="Arial" charset="0"/>
              </a:defRPr>
            </a:lvl3pPr>
            <a:lvl4pPr marL="1714500" algn="l">
              <a:spcBef>
                <a:spcPct val="0"/>
              </a:spcBef>
              <a:defRPr>
                <a:solidFill>
                  <a:schemeClr val="tx1"/>
                </a:solidFill>
                <a:latin typeface="Arial" charset="0"/>
              </a:defRPr>
            </a:lvl4pPr>
            <a:lvl5pPr marL="2286000" algn="l">
              <a:spcBef>
                <a:spcPct val="0"/>
              </a:spcBef>
              <a:defRPr>
                <a:solidFill>
                  <a:schemeClr val="tx1"/>
                </a:solidFill>
                <a:latin typeface="Arial" charset="0"/>
              </a:defRPr>
            </a:lvl5pPr>
            <a:lvl6pPr marL="2743200" fontAlgn="base">
              <a:spcBef>
                <a:spcPct val="0"/>
              </a:spcBef>
              <a:spcAft>
                <a:spcPct val="0"/>
              </a:spcAft>
              <a:defRPr>
                <a:solidFill>
                  <a:schemeClr val="tx1"/>
                </a:solidFill>
                <a:latin typeface="Arial" charset="0"/>
              </a:defRPr>
            </a:lvl6pPr>
            <a:lvl7pPr marL="3200400" fontAlgn="base">
              <a:spcBef>
                <a:spcPct val="0"/>
              </a:spcBef>
              <a:spcAft>
                <a:spcPct val="0"/>
              </a:spcAft>
              <a:defRPr>
                <a:solidFill>
                  <a:schemeClr val="tx1"/>
                </a:solidFill>
                <a:latin typeface="Arial" charset="0"/>
              </a:defRPr>
            </a:lvl7pPr>
            <a:lvl8pPr marL="3657600" fontAlgn="base">
              <a:spcBef>
                <a:spcPct val="0"/>
              </a:spcBef>
              <a:spcAft>
                <a:spcPct val="0"/>
              </a:spcAft>
              <a:defRPr>
                <a:solidFill>
                  <a:schemeClr val="tx1"/>
                </a:solidFill>
                <a:latin typeface="Arial" charset="0"/>
              </a:defRPr>
            </a:lvl8pPr>
            <a:lvl9pPr marL="4114800" fontAlgn="base">
              <a:spcBef>
                <a:spcPct val="0"/>
              </a:spcBef>
              <a:spcAft>
                <a:spcPct val="0"/>
              </a:spcAft>
              <a:defRPr>
                <a:solidFill>
                  <a:schemeClr val="tx1"/>
                </a:solidFill>
                <a:latin typeface="Arial" charset="0"/>
              </a:defRPr>
            </a:lvl9pPr>
          </a:lstStyle>
          <a:p>
            <a:pPr eaLnBrk="0" hangingPunct="0">
              <a:lnSpc>
                <a:spcPct val="100000"/>
              </a:lnSpc>
              <a:spcBef>
                <a:spcPct val="50000"/>
              </a:spcBef>
              <a:buFontTx/>
              <a:buNone/>
            </a:pPr>
            <a:endParaRPr lang="en-US" sz="2000">
              <a:latin typeface="Times New Roman" pitchFamily="18" charset="0"/>
            </a:endParaRPr>
          </a:p>
        </p:txBody>
      </p:sp>
      <p:sp>
        <p:nvSpPr>
          <p:cNvPr id="619549" name="Text Box 29"/>
          <p:cNvSpPr txBox="1">
            <a:spLocks noChangeArrowheads="1"/>
          </p:cNvSpPr>
          <p:nvPr/>
        </p:nvSpPr>
        <p:spPr bwMode="auto">
          <a:xfrm>
            <a:off x="8540045" y="1"/>
            <a:ext cx="448733"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gn="l">
              <a:spcBef>
                <a:spcPct val="0"/>
              </a:spcBef>
              <a:defRPr>
                <a:solidFill>
                  <a:schemeClr val="tx1"/>
                </a:solidFill>
                <a:latin typeface="Arial" charset="0"/>
              </a:defRPr>
            </a:lvl1pPr>
            <a:lvl2pPr marL="571500" algn="l">
              <a:spcBef>
                <a:spcPct val="0"/>
              </a:spcBef>
              <a:defRPr>
                <a:solidFill>
                  <a:schemeClr val="tx1"/>
                </a:solidFill>
                <a:latin typeface="Arial" charset="0"/>
              </a:defRPr>
            </a:lvl2pPr>
            <a:lvl3pPr marL="1143000" algn="l">
              <a:spcBef>
                <a:spcPct val="0"/>
              </a:spcBef>
              <a:defRPr>
                <a:solidFill>
                  <a:schemeClr val="tx1"/>
                </a:solidFill>
                <a:latin typeface="Arial" charset="0"/>
              </a:defRPr>
            </a:lvl3pPr>
            <a:lvl4pPr marL="1714500" algn="l">
              <a:spcBef>
                <a:spcPct val="0"/>
              </a:spcBef>
              <a:defRPr>
                <a:solidFill>
                  <a:schemeClr val="tx1"/>
                </a:solidFill>
                <a:latin typeface="Arial" charset="0"/>
              </a:defRPr>
            </a:lvl4pPr>
            <a:lvl5pPr marL="2286000" algn="l">
              <a:spcBef>
                <a:spcPct val="0"/>
              </a:spcBef>
              <a:defRPr>
                <a:solidFill>
                  <a:schemeClr val="tx1"/>
                </a:solidFill>
                <a:latin typeface="Arial" charset="0"/>
              </a:defRPr>
            </a:lvl5pPr>
            <a:lvl6pPr marL="2743200" fontAlgn="base">
              <a:spcBef>
                <a:spcPct val="0"/>
              </a:spcBef>
              <a:spcAft>
                <a:spcPct val="0"/>
              </a:spcAft>
              <a:defRPr>
                <a:solidFill>
                  <a:schemeClr val="tx1"/>
                </a:solidFill>
                <a:latin typeface="Arial" charset="0"/>
              </a:defRPr>
            </a:lvl6pPr>
            <a:lvl7pPr marL="3200400" fontAlgn="base">
              <a:spcBef>
                <a:spcPct val="0"/>
              </a:spcBef>
              <a:spcAft>
                <a:spcPct val="0"/>
              </a:spcAft>
              <a:defRPr>
                <a:solidFill>
                  <a:schemeClr val="tx1"/>
                </a:solidFill>
                <a:latin typeface="Arial" charset="0"/>
              </a:defRPr>
            </a:lvl7pPr>
            <a:lvl8pPr marL="3657600" fontAlgn="base">
              <a:spcBef>
                <a:spcPct val="0"/>
              </a:spcBef>
              <a:spcAft>
                <a:spcPct val="0"/>
              </a:spcAft>
              <a:defRPr>
                <a:solidFill>
                  <a:schemeClr val="tx1"/>
                </a:solidFill>
                <a:latin typeface="Arial" charset="0"/>
              </a:defRPr>
            </a:lvl8pPr>
            <a:lvl9pPr marL="4114800" fontAlgn="base">
              <a:spcBef>
                <a:spcPct val="0"/>
              </a:spcBef>
              <a:spcAft>
                <a:spcPct val="0"/>
              </a:spcAft>
              <a:defRPr>
                <a:solidFill>
                  <a:schemeClr val="tx1"/>
                </a:solidFill>
                <a:latin typeface="Arial" charset="0"/>
              </a:defRPr>
            </a:lvl9pPr>
          </a:lstStyle>
          <a:p>
            <a:pPr eaLnBrk="0" hangingPunct="0">
              <a:lnSpc>
                <a:spcPct val="100000"/>
              </a:lnSpc>
              <a:spcBef>
                <a:spcPct val="50000"/>
              </a:spcBef>
              <a:buFontTx/>
              <a:buNone/>
            </a:pPr>
            <a:endParaRPr lang="en-US" sz="2000">
              <a:latin typeface="Times New Roman" pitchFamily="18" charset="0"/>
            </a:endParaRPr>
          </a:p>
        </p:txBody>
      </p:sp>
      <p:sp>
        <p:nvSpPr>
          <p:cNvPr id="619550" name="Text Box 30"/>
          <p:cNvSpPr txBox="1">
            <a:spLocks noChangeArrowheads="1"/>
          </p:cNvSpPr>
          <p:nvPr/>
        </p:nvSpPr>
        <p:spPr bwMode="auto">
          <a:xfrm>
            <a:off x="8668456" y="1"/>
            <a:ext cx="475544"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gn="l">
              <a:spcBef>
                <a:spcPct val="0"/>
              </a:spcBef>
              <a:defRPr>
                <a:solidFill>
                  <a:schemeClr val="tx1"/>
                </a:solidFill>
                <a:latin typeface="Arial" charset="0"/>
              </a:defRPr>
            </a:lvl1pPr>
            <a:lvl2pPr marL="571500" algn="l">
              <a:spcBef>
                <a:spcPct val="0"/>
              </a:spcBef>
              <a:defRPr>
                <a:solidFill>
                  <a:schemeClr val="tx1"/>
                </a:solidFill>
                <a:latin typeface="Arial" charset="0"/>
              </a:defRPr>
            </a:lvl2pPr>
            <a:lvl3pPr marL="1143000" algn="l">
              <a:spcBef>
                <a:spcPct val="0"/>
              </a:spcBef>
              <a:defRPr>
                <a:solidFill>
                  <a:schemeClr val="tx1"/>
                </a:solidFill>
                <a:latin typeface="Arial" charset="0"/>
              </a:defRPr>
            </a:lvl3pPr>
            <a:lvl4pPr marL="1714500" algn="l">
              <a:spcBef>
                <a:spcPct val="0"/>
              </a:spcBef>
              <a:defRPr>
                <a:solidFill>
                  <a:schemeClr val="tx1"/>
                </a:solidFill>
                <a:latin typeface="Arial" charset="0"/>
              </a:defRPr>
            </a:lvl4pPr>
            <a:lvl5pPr marL="2286000" algn="l">
              <a:spcBef>
                <a:spcPct val="0"/>
              </a:spcBef>
              <a:defRPr>
                <a:solidFill>
                  <a:schemeClr val="tx1"/>
                </a:solidFill>
                <a:latin typeface="Arial" charset="0"/>
              </a:defRPr>
            </a:lvl5pPr>
            <a:lvl6pPr marL="2743200" fontAlgn="base">
              <a:spcBef>
                <a:spcPct val="0"/>
              </a:spcBef>
              <a:spcAft>
                <a:spcPct val="0"/>
              </a:spcAft>
              <a:defRPr>
                <a:solidFill>
                  <a:schemeClr val="tx1"/>
                </a:solidFill>
                <a:latin typeface="Arial" charset="0"/>
              </a:defRPr>
            </a:lvl6pPr>
            <a:lvl7pPr marL="3200400" fontAlgn="base">
              <a:spcBef>
                <a:spcPct val="0"/>
              </a:spcBef>
              <a:spcAft>
                <a:spcPct val="0"/>
              </a:spcAft>
              <a:defRPr>
                <a:solidFill>
                  <a:schemeClr val="tx1"/>
                </a:solidFill>
                <a:latin typeface="Arial" charset="0"/>
              </a:defRPr>
            </a:lvl7pPr>
            <a:lvl8pPr marL="3657600" fontAlgn="base">
              <a:spcBef>
                <a:spcPct val="0"/>
              </a:spcBef>
              <a:spcAft>
                <a:spcPct val="0"/>
              </a:spcAft>
              <a:defRPr>
                <a:solidFill>
                  <a:schemeClr val="tx1"/>
                </a:solidFill>
                <a:latin typeface="Arial" charset="0"/>
              </a:defRPr>
            </a:lvl8pPr>
            <a:lvl9pPr marL="4114800" fontAlgn="base">
              <a:spcBef>
                <a:spcPct val="0"/>
              </a:spcBef>
              <a:spcAft>
                <a:spcPct val="0"/>
              </a:spcAft>
              <a:defRPr>
                <a:solidFill>
                  <a:schemeClr val="tx1"/>
                </a:solidFill>
                <a:latin typeface="Arial" charset="0"/>
              </a:defRPr>
            </a:lvl9pPr>
          </a:lstStyle>
          <a:p>
            <a:pPr eaLnBrk="0" hangingPunct="0">
              <a:lnSpc>
                <a:spcPct val="100000"/>
              </a:lnSpc>
              <a:spcBef>
                <a:spcPct val="50000"/>
              </a:spcBef>
              <a:buFontTx/>
              <a:buNone/>
            </a:pPr>
            <a:endParaRPr lang="en-US" sz="2000"/>
          </a:p>
        </p:txBody>
      </p:sp>
      <p:sp>
        <p:nvSpPr>
          <p:cNvPr id="619551" name="Line 31"/>
          <p:cNvSpPr>
            <a:spLocks noChangeShapeType="1"/>
          </p:cNvSpPr>
          <p:nvPr/>
        </p:nvSpPr>
        <p:spPr bwMode="auto">
          <a:xfrm>
            <a:off x="6939845" y="836613"/>
            <a:ext cx="1665111" cy="0"/>
          </a:xfrm>
          <a:prstGeom prst="line">
            <a:avLst/>
          </a:prstGeom>
          <a:noFill/>
          <a:ln w="38100">
            <a:solidFill>
              <a:srgbClr val="CC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endParaRPr lang="en-GB"/>
          </a:p>
        </p:txBody>
      </p:sp>
    </p:spTree>
    <p:extLst>
      <p:ext uri="{BB962C8B-B14F-4D97-AF65-F5344CB8AC3E}">
        <p14:creationId xmlns:p14="http://schemas.microsoft.com/office/powerpoint/2010/main" xmlns="" val="3534416326"/>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1571" name="Rectangle 3"/>
          <p:cNvSpPr>
            <a:spLocks noGrp="1" noChangeArrowheads="1"/>
          </p:cNvSpPr>
          <p:nvPr>
            <p:ph type="title"/>
          </p:nvPr>
        </p:nvSpPr>
        <p:spPr>
          <a:xfrm>
            <a:off x="457200" y="274639"/>
            <a:ext cx="8211256" cy="561975"/>
          </a:xfrm>
        </p:spPr>
        <p:txBody>
          <a:bodyPr/>
          <a:lstStyle/>
          <a:p>
            <a:pPr algn="r" defTabSz="917575"/>
            <a:r>
              <a:rPr lang="en-GB" sz="2800">
                <a:solidFill>
                  <a:schemeClr val="tx1"/>
                </a:solidFill>
              </a:rPr>
              <a:t>Birmingham, Black Country and Coventry </a:t>
            </a:r>
          </a:p>
        </p:txBody>
      </p:sp>
      <p:sp>
        <p:nvSpPr>
          <p:cNvPr id="621572" name="Oval 4"/>
          <p:cNvSpPr>
            <a:spLocks noChangeArrowheads="1"/>
          </p:cNvSpPr>
          <p:nvPr/>
        </p:nvSpPr>
        <p:spPr bwMode="auto">
          <a:xfrm>
            <a:off x="266701" y="1628775"/>
            <a:ext cx="4264378" cy="4116388"/>
          </a:xfrm>
          <a:prstGeom prst="ellipse">
            <a:avLst/>
          </a:prstGeom>
          <a:gradFill rotWithShape="1">
            <a:gsLst>
              <a:gs pos="0">
                <a:srgbClr val="CCFF99">
                  <a:gamma/>
                  <a:shade val="46275"/>
                  <a:invGamma/>
                </a:srgbClr>
              </a:gs>
              <a:gs pos="50000">
                <a:srgbClr val="CCFF99"/>
              </a:gs>
              <a:gs pos="100000">
                <a:srgbClr val="CCFF99">
                  <a:gamma/>
                  <a:shade val="46275"/>
                  <a:invGamma/>
                </a:srgbClr>
              </a:gs>
            </a:gsLst>
            <a:lin ang="2700000" scaled="1"/>
          </a:gradFill>
          <a:ln w="44450" cap="rnd" algn="ctr">
            <a:solidFill>
              <a:srgbClr val="008000"/>
            </a:solidFill>
            <a:prstDash val="sysDot"/>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621573" name="Oval 5"/>
          <p:cNvSpPr>
            <a:spLocks noChangeArrowheads="1"/>
          </p:cNvSpPr>
          <p:nvPr/>
        </p:nvSpPr>
        <p:spPr bwMode="auto">
          <a:xfrm rot="1138654">
            <a:off x="283634" y="2565400"/>
            <a:ext cx="4064000" cy="2654300"/>
          </a:xfrm>
          <a:prstGeom prst="ellipse">
            <a:avLst/>
          </a:prstGeom>
          <a:gradFill rotWithShape="1">
            <a:gsLst>
              <a:gs pos="0">
                <a:srgbClr val="FFCC00">
                  <a:gamma/>
                  <a:shade val="46275"/>
                  <a:invGamma/>
                </a:srgbClr>
              </a:gs>
              <a:gs pos="50000">
                <a:srgbClr val="FFCC00">
                  <a:alpha val="73000"/>
                </a:srgbClr>
              </a:gs>
              <a:gs pos="100000">
                <a:srgbClr val="FFCC00">
                  <a:gamma/>
                  <a:shade val="46275"/>
                  <a:invGamma/>
                </a:srgbClr>
              </a:gs>
            </a:gsLst>
            <a:lin ang="2700000" scaled="1"/>
          </a:gradFill>
          <a:ln>
            <a:noFill/>
          </a:ln>
          <a:effectLst>
            <a:prstShdw prst="shdw17" dist="17961" dir="2700000">
              <a:srgbClr val="FFCC00">
                <a:gamma/>
                <a:shade val="60000"/>
                <a:invGamma/>
              </a:srgbClr>
            </a:prstShdw>
          </a:effectLst>
          <a:extLst>
            <a:ext uri="{91240B29-F687-4F45-9708-019B960494DF}">
              <a14:hiddenLine xmlns:a14="http://schemas.microsoft.com/office/drawing/2010/main" xmlns="" w="12700" algn="ctr">
                <a:solidFill>
                  <a:schemeClr val="tx1"/>
                </a:solidFill>
                <a:round/>
                <a:headEnd/>
                <a:tailEnd/>
              </a14:hiddenLine>
            </a:ext>
          </a:extLst>
        </p:spPr>
        <p:txBody>
          <a:bodyPr wrap="none" anchor="ctr"/>
          <a:lstStyle/>
          <a:p>
            <a:endParaRPr lang="en-GB"/>
          </a:p>
        </p:txBody>
      </p:sp>
      <p:sp>
        <p:nvSpPr>
          <p:cNvPr id="621574" name="Freeform 6"/>
          <p:cNvSpPr>
            <a:spLocks/>
          </p:cNvSpPr>
          <p:nvPr/>
        </p:nvSpPr>
        <p:spPr bwMode="auto">
          <a:xfrm>
            <a:off x="2027767" y="3071813"/>
            <a:ext cx="3492500" cy="2805112"/>
          </a:xfrm>
          <a:custGeom>
            <a:avLst/>
            <a:gdLst>
              <a:gd name="T0" fmla="*/ 2404 w 3419"/>
              <a:gd name="T1" fmla="*/ 106 h 2349"/>
              <a:gd name="T2" fmla="*/ 3411 w 3419"/>
              <a:gd name="T3" fmla="*/ 1847 h 2349"/>
              <a:gd name="T4" fmla="*/ 2450 w 3419"/>
              <a:gd name="T5" fmla="*/ 2284 h 2349"/>
              <a:gd name="T6" fmla="*/ 272 w 3419"/>
              <a:gd name="T7" fmla="*/ 2238 h 2349"/>
              <a:gd name="T8" fmla="*/ 817 w 3419"/>
              <a:gd name="T9" fmla="*/ 2193 h 2349"/>
              <a:gd name="T10" fmla="*/ 1044 w 3419"/>
              <a:gd name="T11" fmla="*/ 2148 h 2349"/>
              <a:gd name="T12" fmla="*/ 1316 w 3419"/>
              <a:gd name="T13" fmla="*/ 2057 h 2349"/>
              <a:gd name="T14" fmla="*/ 1588 w 3419"/>
              <a:gd name="T15" fmla="*/ 1921 h 2349"/>
              <a:gd name="T16" fmla="*/ 1905 w 3419"/>
              <a:gd name="T17" fmla="*/ 1694 h 2349"/>
              <a:gd name="T18" fmla="*/ 2132 w 3419"/>
              <a:gd name="T19" fmla="*/ 1422 h 2349"/>
              <a:gd name="T20" fmla="*/ 2268 w 3419"/>
              <a:gd name="T21" fmla="*/ 1195 h 2349"/>
              <a:gd name="T22" fmla="*/ 2404 w 3419"/>
              <a:gd name="T23" fmla="*/ 878 h 2349"/>
              <a:gd name="T24" fmla="*/ 2450 w 3419"/>
              <a:gd name="T25" fmla="*/ 651 h 2349"/>
              <a:gd name="T26" fmla="*/ 2396 w 3419"/>
              <a:gd name="T27" fmla="*/ 91 h 2349"/>
              <a:gd name="T28" fmla="*/ 2404 w 3419"/>
              <a:gd name="T29" fmla="*/ 106 h 2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19" h="2349">
                <a:moveTo>
                  <a:pt x="2404" y="106"/>
                </a:moveTo>
                <a:cubicBezTo>
                  <a:pt x="2573" y="398"/>
                  <a:pt x="3403" y="1484"/>
                  <a:pt x="3411" y="1847"/>
                </a:cubicBezTo>
                <a:cubicBezTo>
                  <a:pt x="3419" y="2210"/>
                  <a:pt x="2973" y="2219"/>
                  <a:pt x="2450" y="2284"/>
                </a:cubicBezTo>
                <a:cubicBezTo>
                  <a:pt x="1927" y="2349"/>
                  <a:pt x="544" y="2253"/>
                  <a:pt x="272" y="2238"/>
                </a:cubicBezTo>
                <a:cubicBezTo>
                  <a:pt x="0" y="2223"/>
                  <a:pt x="688" y="2208"/>
                  <a:pt x="817" y="2193"/>
                </a:cubicBezTo>
                <a:cubicBezTo>
                  <a:pt x="946" y="2178"/>
                  <a:pt x="961" y="2171"/>
                  <a:pt x="1044" y="2148"/>
                </a:cubicBezTo>
                <a:cubicBezTo>
                  <a:pt x="1127" y="2125"/>
                  <a:pt x="1225" y="2095"/>
                  <a:pt x="1316" y="2057"/>
                </a:cubicBezTo>
                <a:cubicBezTo>
                  <a:pt x="1407" y="2019"/>
                  <a:pt x="1490" y="1982"/>
                  <a:pt x="1588" y="1921"/>
                </a:cubicBezTo>
                <a:cubicBezTo>
                  <a:pt x="1686" y="1860"/>
                  <a:pt x="1814" y="1777"/>
                  <a:pt x="1905" y="1694"/>
                </a:cubicBezTo>
                <a:cubicBezTo>
                  <a:pt x="1996" y="1611"/>
                  <a:pt x="2072" y="1505"/>
                  <a:pt x="2132" y="1422"/>
                </a:cubicBezTo>
                <a:cubicBezTo>
                  <a:pt x="2192" y="1339"/>
                  <a:pt x="2223" y="1286"/>
                  <a:pt x="2268" y="1195"/>
                </a:cubicBezTo>
                <a:cubicBezTo>
                  <a:pt x="2313" y="1104"/>
                  <a:pt x="2374" y="969"/>
                  <a:pt x="2404" y="878"/>
                </a:cubicBezTo>
                <a:cubicBezTo>
                  <a:pt x="2434" y="787"/>
                  <a:pt x="2451" y="782"/>
                  <a:pt x="2450" y="651"/>
                </a:cubicBezTo>
                <a:cubicBezTo>
                  <a:pt x="2449" y="520"/>
                  <a:pt x="2404" y="182"/>
                  <a:pt x="2396" y="91"/>
                </a:cubicBezTo>
                <a:cubicBezTo>
                  <a:pt x="2388" y="0"/>
                  <a:pt x="2402" y="103"/>
                  <a:pt x="2404" y="106"/>
                </a:cubicBezTo>
                <a:close/>
              </a:path>
            </a:pathLst>
          </a:custGeom>
          <a:gradFill rotWithShape="1">
            <a:gsLst>
              <a:gs pos="0">
                <a:srgbClr val="CCFF99">
                  <a:gamma/>
                  <a:shade val="46275"/>
                  <a:invGamma/>
                </a:srgbClr>
              </a:gs>
              <a:gs pos="50000">
                <a:srgbClr val="CCFF99"/>
              </a:gs>
              <a:gs pos="100000">
                <a:srgbClr val="CCFF99">
                  <a:gamma/>
                  <a:shade val="46275"/>
                  <a:invGamma/>
                </a:srgbClr>
              </a:gs>
            </a:gsLst>
            <a:lin ang="2700000" scaled="1"/>
          </a:gradFill>
          <a:ln w="44450" cap="rnd" cmpd="sng">
            <a:solidFill>
              <a:srgbClr val="008000"/>
            </a:solidFill>
            <a:prstDash val="sysDot"/>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621575" name="Oval 7"/>
          <p:cNvSpPr>
            <a:spLocks noChangeArrowheads="1"/>
          </p:cNvSpPr>
          <p:nvPr/>
        </p:nvSpPr>
        <p:spPr bwMode="auto">
          <a:xfrm>
            <a:off x="1471790" y="3198813"/>
            <a:ext cx="1852788" cy="1624012"/>
          </a:xfrm>
          <a:prstGeom prst="ellipse">
            <a:avLst/>
          </a:prstGeom>
          <a:solidFill>
            <a:srgbClr val="99CCFF"/>
          </a:solidFill>
          <a:ln w="28575">
            <a:solidFill>
              <a:srgbClr val="00008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621576" name="Oval 8"/>
          <p:cNvSpPr>
            <a:spLocks noChangeArrowheads="1"/>
          </p:cNvSpPr>
          <p:nvPr/>
        </p:nvSpPr>
        <p:spPr bwMode="auto">
          <a:xfrm>
            <a:off x="4902200" y="4986339"/>
            <a:ext cx="508000" cy="541337"/>
          </a:xfrm>
          <a:prstGeom prst="ellipse">
            <a:avLst/>
          </a:prstGeom>
          <a:solidFill>
            <a:srgbClr val="99CCFF"/>
          </a:solidFill>
          <a:ln w="25400" algn="ctr">
            <a:solidFill>
              <a:srgbClr val="00008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621577" name="Oval 9"/>
          <p:cNvSpPr>
            <a:spLocks noChangeArrowheads="1"/>
          </p:cNvSpPr>
          <p:nvPr/>
        </p:nvSpPr>
        <p:spPr bwMode="auto">
          <a:xfrm>
            <a:off x="2075745" y="2708275"/>
            <a:ext cx="462844" cy="488950"/>
          </a:xfrm>
          <a:prstGeom prst="ellipse">
            <a:avLst/>
          </a:prstGeom>
          <a:solidFill>
            <a:srgbClr val="99CCFF"/>
          </a:solidFill>
          <a:ln w="28575" algn="ctr">
            <a:solidFill>
              <a:srgbClr val="00008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621578" name="Oval 10"/>
          <p:cNvSpPr>
            <a:spLocks noChangeArrowheads="1"/>
          </p:cNvSpPr>
          <p:nvPr/>
        </p:nvSpPr>
        <p:spPr bwMode="auto">
          <a:xfrm>
            <a:off x="1243190" y="3141663"/>
            <a:ext cx="462844" cy="488950"/>
          </a:xfrm>
          <a:prstGeom prst="ellipse">
            <a:avLst/>
          </a:prstGeom>
          <a:solidFill>
            <a:srgbClr val="99CCFF"/>
          </a:solidFill>
          <a:ln w="28575" algn="ctr">
            <a:solidFill>
              <a:srgbClr val="00008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621579" name="Oval 11"/>
          <p:cNvSpPr>
            <a:spLocks noChangeArrowheads="1"/>
          </p:cNvSpPr>
          <p:nvPr/>
        </p:nvSpPr>
        <p:spPr bwMode="auto">
          <a:xfrm>
            <a:off x="1051278" y="3573463"/>
            <a:ext cx="462844" cy="487362"/>
          </a:xfrm>
          <a:prstGeom prst="ellipse">
            <a:avLst/>
          </a:prstGeom>
          <a:solidFill>
            <a:srgbClr val="99CCFF"/>
          </a:solidFill>
          <a:ln w="28575" algn="ctr">
            <a:solidFill>
              <a:srgbClr val="00008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621580" name="Oval 12"/>
          <p:cNvSpPr>
            <a:spLocks noChangeArrowheads="1"/>
          </p:cNvSpPr>
          <p:nvPr/>
        </p:nvSpPr>
        <p:spPr bwMode="auto">
          <a:xfrm>
            <a:off x="2492022" y="1682751"/>
            <a:ext cx="462844" cy="487363"/>
          </a:xfrm>
          <a:prstGeom prst="ellipse">
            <a:avLst/>
          </a:prstGeom>
          <a:solidFill>
            <a:srgbClr val="99CCFF"/>
          </a:solidFill>
          <a:ln w="25400">
            <a:solidFill>
              <a:srgbClr val="00008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621581" name="Oval 13"/>
          <p:cNvSpPr>
            <a:spLocks noChangeArrowheads="1"/>
          </p:cNvSpPr>
          <p:nvPr/>
        </p:nvSpPr>
        <p:spPr bwMode="auto">
          <a:xfrm>
            <a:off x="2537178" y="4770438"/>
            <a:ext cx="462844" cy="487362"/>
          </a:xfrm>
          <a:prstGeom prst="ellipse">
            <a:avLst/>
          </a:prstGeom>
          <a:solidFill>
            <a:srgbClr val="99CCFF"/>
          </a:solidFill>
          <a:ln w="28575" algn="ctr">
            <a:solidFill>
              <a:srgbClr val="00008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621582" name="Text Box 14"/>
          <p:cNvSpPr txBox="1">
            <a:spLocks noChangeArrowheads="1"/>
          </p:cNvSpPr>
          <p:nvPr/>
        </p:nvSpPr>
        <p:spPr bwMode="auto">
          <a:xfrm>
            <a:off x="1610078" y="3849689"/>
            <a:ext cx="152964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gn="l">
              <a:spcBef>
                <a:spcPct val="0"/>
              </a:spcBef>
              <a:defRPr>
                <a:solidFill>
                  <a:schemeClr val="tx1"/>
                </a:solidFill>
                <a:latin typeface="Arial" pitchFamily="34" charset="0"/>
              </a:defRPr>
            </a:lvl1pPr>
            <a:lvl2pPr marL="571500" algn="l">
              <a:spcBef>
                <a:spcPct val="0"/>
              </a:spcBef>
              <a:defRPr>
                <a:solidFill>
                  <a:schemeClr val="tx1"/>
                </a:solidFill>
                <a:latin typeface="Arial" pitchFamily="34" charset="0"/>
              </a:defRPr>
            </a:lvl2pPr>
            <a:lvl3pPr marL="1143000" algn="l">
              <a:spcBef>
                <a:spcPct val="0"/>
              </a:spcBef>
              <a:defRPr>
                <a:solidFill>
                  <a:schemeClr val="tx1"/>
                </a:solidFill>
                <a:latin typeface="Arial" pitchFamily="34" charset="0"/>
              </a:defRPr>
            </a:lvl3pPr>
            <a:lvl4pPr marL="1714500" algn="l">
              <a:spcBef>
                <a:spcPct val="0"/>
              </a:spcBef>
              <a:defRPr>
                <a:solidFill>
                  <a:schemeClr val="tx1"/>
                </a:solidFill>
                <a:latin typeface="Arial" pitchFamily="34" charset="0"/>
              </a:defRPr>
            </a:lvl4pPr>
            <a:lvl5pPr marL="2286000" algn="l">
              <a:spcBef>
                <a:spcPct val="0"/>
              </a:spcBef>
              <a:defRPr>
                <a:solidFill>
                  <a:schemeClr val="tx1"/>
                </a:solidFill>
                <a:latin typeface="Arial" pitchFamily="34" charset="0"/>
              </a:defRPr>
            </a:lvl5pPr>
            <a:lvl6pPr marL="2743200" fontAlgn="base">
              <a:spcBef>
                <a:spcPct val="0"/>
              </a:spcBef>
              <a:spcAft>
                <a:spcPct val="0"/>
              </a:spcAft>
              <a:defRPr>
                <a:solidFill>
                  <a:schemeClr val="tx1"/>
                </a:solidFill>
                <a:latin typeface="Arial" pitchFamily="34" charset="0"/>
              </a:defRPr>
            </a:lvl6pPr>
            <a:lvl7pPr marL="3200400" fontAlgn="base">
              <a:spcBef>
                <a:spcPct val="0"/>
              </a:spcBef>
              <a:spcAft>
                <a:spcPct val="0"/>
              </a:spcAft>
              <a:defRPr>
                <a:solidFill>
                  <a:schemeClr val="tx1"/>
                </a:solidFill>
                <a:latin typeface="Arial" pitchFamily="34" charset="0"/>
              </a:defRPr>
            </a:lvl7pPr>
            <a:lvl8pPr marL="3657600" fontAlgn="base">
              <a:spcBef>
                <a:spcPct val="0"/>
              </a:spcBef>
              <a:spcAft>
                <a:spcPct val="0"/>
              </a:spcAft>
              <a:defRPr>
                <a:solidFill>
                  <a:schemeClr val="tx1"/>
                </a:solidFill>
                <a:latin typeface="Arial" pitchFamily="34" charset="0"/>
              </a:defRPr>
            </a:lvl8pPr>
            <a:lvl9pPr marL="4114800" fontAlgn="base">
              <a:spcBef>
                <a:spcPct val="0"/>
              </a:spcBef>
              <a:spcAft>
                <a:spcPct val="0"/>
              </a:spcAft>
              <a:defRPr>
                <a:solidFill>
                  <a:schemeClr val="tx1"/>
                </a:solidFill>
                <a:latin typeface="Arial" pitchFamily="34" charset="0"/>
              </a:defRPr>
            </a:lvl9pPr>
          </a:lstStyle>
          <a:p>
            <a:pPr algn="ctr" eaLnBrk="0" hangingPunct="0">
              <a:lnSpc>
                <a:spcPct val="100000"/>
              </a:lnSpc>
              <a:spcBef>
                <a:spcPct val="50000"/>
              </a:spcBef>
              <a:buFontTx/>
              <a:buNone/>
            </a:pPr>
            <a:r>
              <a:rPr lang="en-GB" sz="2000" b="1" dirty="0">
                <a:solidFill>
                  <a:srgbClr val="333399"/>
                </a:solidFill>
                <a:latin typeface="+mn-lt"/>
              </a:rPr>
              <a:t>Birmingham</a:t>
            </a:r>
          </a:p>
        </p:txBody>
      </p:sp>
      <p:sp>
        <p:nvSpPr>
          <p:cNvPr id="621583" name="Text Box 15"/>
          <p:cNvSpPr txBox="1">
            <a:spLocks noChangeArrowheads="1"/>
          </p:cNvSpPr>
          <p:nvPr/>
        </p:nvSpPr>
        <p:spPr bwMode="auto">
          <a:xfrm>
            <a:off x="3867856" y="5084763"/>
            <a:ext cx="1347611"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gn="l">
              <a:spcBef>
                <a:spcPct val="0"/>
              </a:spcBef>
              <a:defRPr>
                <a:solidFill>
                  <a:schemeClr val="tx1"/>
                </a:solidFill>
                <a:latin typeface="Arial" pitchFamily="34" charset="0"/>
              </a:defRPr>
            </a:lvl1pPr>
            <a:lvl2pPr marL="571500" algn="l">
              <a:spcBef>
                <a:spcPct val="0"/>
              </a:spcBef>
              <a:defRPr>
                <a:solidFill>
                  <a:schemeClr val="tx1"/>
                </a:solidFill>
                <a:latin typeface="Arial" pitchFamily="34" charset="0"/>
              </a:defRPr>
            </a:lvl2pPr>
            <a:lvl3pPr marL="1143000" algn="l">
              <a:spcBef>
                <a:spcPct val="0"/>
              </a:spcBef>
              <a:defRPr>
                <a:solidFill>
                  <a:schemeClr val="tx1"/>
                </a:solidFill>
                <a:latin typeface="Arial" pitchFamily="34" charset="0"/>
              </a:defRPr>
            </a:lvl3pPr>
            <a:lvl4pPr marL="1714500" algn="l">
              <a:spcBef>
                <a:spcPct val="0"/>
              </a:spcBef>
              <a:defRPr>
                <a:solidFill>
                  <a:schemeClr val="tx1"/>
                </a:solidFill>
                <a:latin typeface="Arial" pitchFamily="34" charset="0"/>
              </a:defRPr>
            </a:lvl4pPr>
            <a:lvl5pPr marL="2286000" algn="l">
              <a:spcBef>
                <a:spcPct val="0"/>
              </a:spcBef>
              <a:defRPr>
                <a:solidFill>
                  <a:schemeClr val="tx1"/>
                </a:solidFill>
                <a:latin typeface="Arial" pitchFamily="34" charset="0"/>
              </a:defRPr>
            </a:lvl5pPr>
            <a:lvl6pPr marL="2743200" fontAlgn="base">
              <a:spcBef>
                <a:spcPct val="0"/>
              </a:spcBef>
              <a:spcAft>
                <a:spcPct val="0"/>
              </a:spcAft>
              <a:defRPr>
                <a:solidFill>
                  <a:schemeClr val="tx1"/>
                </a:solidFill>
                <a:latin typeface="Arial" pitchFamily="34" charset="0"/>
              </a:defRPr>
            </a:lvl6pPr>
            <a:lvl7pPr marL="3200400" fontAlgn="base">
              <a:spcBef>
                <a:spcPct val="0"/>
              </a:spcBef>
              <a:spcAft>
                <a:spcPct val="0"/>
              </a:spcAft>
              <a:defRPr>
                <a:solidFill>
                  <a:schemeClr val="tx1"/>
                </a:solidFill>
                <a:latin typeface="Arial" pitchFamily="34" charset="0"/>
              </a:defRPr>
            </a:lvl7pPr>
            <a:lvl8pPr marL="3657600" fontAlgn="base">
              <a:spcBef>
                <a:spcPct val="0"/>
              </a:spcBef>
              <a:spcAft>
                <a:spcPct val="0"/>
              </a:spcAft>
              <a:defRPr>
                <a:solidFill>
                  <a:schemeClr val="tx1"/>
                </a:solidFill>
                <a:latin typeface="Arial" pitchFamily="34" charset="0"/>
              </a:defRPr>
            </a:lvl8pPr>
            <a:lvl9pPr marL="4114800" fontAlgn="base">
              <a:spcBef>
                <a:spcPct val="0"/>
              </a:spcBef>
              <a:spcAft>
                <a:spcPct val="0"/>
              </a:spcAft>
              <a:defRPr>
                <a:solidFill>
                  <a:schemeClr val="tx1"/>
                </a:solidFill>
                <a:latin typeface="Arial" pitchFamily="34" charset="0"/>
              </a:defRPr>
            </a:lvl9pPr>
          </a:lstStyle>
          <a:p>
            <a:pPr algn="ctr" eaLnBrk="0" hangingPunct="0">
              <a:lnSpc>
                <a:spcPct val="100000"/>
              </a:lnSpc>
              <a:spcBef>
                <a:spcPct val="50000"/>
              </a:spcBef>
              <a:buFontTx/>
              <a:buNone/>
            </a:pPr>
            <a:r>
              <a:rPr lang="en-GB" sz="1400" b="1" dirty="0">
                <a:solidFill>
                  <a:srgbClr val="333399"/>
                </a:solidFill>
                <a:latin typeface="+mn-lt"/>
              </a:rPr>
              <a:t>Coventry</a:t>
            </a:r>
          </a:p>
        </p:txBody>
      </p:sp>
      <p:sp>
        <p:nvSpPr>
          <p:cNvPr id="621584" name="Text Box 16"/>
          <p:cNvSpPr txBox="1">
            <a:spLocks noChangeArrowheads="1"/>
          </p:cNvSpPr>
          <p:nvPr/>
        </p:nvSpPr>
        <p:spPr bwMode="auto">
          <a:xfrm>
            <a:off x="1883834" y="4941888"/>
            <a:ext cx="112042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gn="l">
              <a:spcBef>
                <a:spcPct val="0"/>
              </a:spcBef>
              <a:defRPr>
                <a:solidFill>
                  <a:schemeClr val="tx1"/>
                </a:solidFill>
                <a:latin typeface="Arial" pitchFamily="34" charset="0"/>
              </a:defRPr>
            </a:lvl1pPr>
            <a:lvl2pPr marL="571500" algn="l">
              <a:spcBef>
                <a:spcPct val="0"/>
              </a:spcBef>
              <a:defRPr>
                <a:solidFill>
                  <a:schemeClr val="tx1"/>
                </a:solidFill>
                <a:latin typeface="Arial" pitchFamily="34" charset="0"/>
              </a:defRPr>
            </a:lvl2pPr>
            <a:lvl3pPr marL="1143000" algn="l">
              <a:spcBef>
                <a:spcPct val="0"/>
              </a:spcBef>
              <a:defRPr>
                <a:solidFill>
                  <a:schemeClr val="tx1"/>
                </a:solidFill>
                <a:latin typeface="Arial" pitchFamily="34" charset="0"/>
              </a:defRPr>
            </a:lvl3pPr>
            <a:lvl4pPr marL="1714500" algn="l">
              <a:spcBef>
                <a:spcPct val="0"/>
              </a:spcBef>
              <a:defRPr>
                <a:solidFill>
                  <a:schemeClr val="tx1"/>
                </a:solidFill>
                <a:latin typeface="Arial" pitchFamily="34" charset="0"/>
              </a:defRPr>
            </a:lvl4pPr>
            <a:lvl5pPr marL="2286000" algn="l">
              <a:spcBef>
                <a:spcPct val="0"/>
              </a:spcBef>
              <a:defRPr>
                <a:solidFill>
                  <a:schemeClr val="tx1"/>
                </a:solidFill>
                <a:latin typeface="Arial" pitchFamily="34" charset="0"/>
              </a:defRPr>
            </a:lvl5pPr>
            <a:lvl6pPr marL="2743200" fontAlgn="base">
              <a:spcBef>
                <a:spcPct val="0"/>
              </a:spcBef>
              <a:spcAft>
                <a:spcPct val="0"/>
              </a:spcAft>
              <a:defRPr>
                <a:solidFill>
                  <a:schemeClr val="tx1"/>
                </a:solidFill>
                <a:latin typeface="Arial" pitchFamily="34" charset="0"/>
              </a:defRPr>
            </a:lvl6pPr>
            <a:lvl7pPr marL="3200400" fontAlgn="base">
              <a:spcBef>
                <a:spcPct val="0"/>
              </a:spcBef>
              <a:spcAft>
                <a:spcPct val="0"/>
              </a:spcAft>
              <a:defRPr>
                <a:solidFill>
                  <a:schemeClr val="tx1"/>
                </a:solidFill>
                <a:latin typeface="Arial" pitchFamily="34" charset="0"/>
              </a:defRPr>
            </a:lvl7pPr>
            <a:lvl8pPr marL="3657600" fontAlgn="base">
              <a:spcBef>
                <a:spcPct val="0"/>
              </a:spcBef>
              <a:spcAft>
                <a:spcPct val="0"/>
              </a:spcAft>
              <a:defRPr>
                <a:solidFill>
                  <a:schemeClr val="tx1"/>
                </a:solidFill>
                <a:latin typeface="Arial" pitchFamily="34" charset="0"/>
              </a:defRPr>
            </a:lvl8pPr>
            <a:lvl9pPr marL="4114800" fontAlgn="base">
              <a:spcBef>
                <a:spcPct val="0"/>
              </a:spcBef>
              <a:spcAft>
                <a:spcPct val="0"/>
              </a:spcAft>
              <a:defRPr>
                <a:solidFill>
                  <a:schemeClr val="tx1"/>
                </a:solidFill>
                <a:latin typeface="Arial" pitchFamily="34" charset="0"/>
              </a:defRPr>
            </a:lvl9pPr>
          </a:lstStyle>
          <a:p>
            <a:pPr eaLnBrk="0" hangingPunct="0">
              <a:lnSpc>
                <a:spcPct val="100000"/>
              </a:lnSpc>
              <a:spcBef>
                <a:spcPct val="50000"/>
              </a:spcBef>
              <a:buFontTx/>
              <a:buNone/>
            </a:pPr>
            <a:r>
              <a:rPr lang="en-GB" sz="1400" b="1" dirty="0">
                <a:solidFill>
                  <a:srgbClr val="333399"/>
                </a:solidFill>
                <a:latin typeface="+mn-lt"/>
              </a:rPr>
              <a:t>Solihull</a:t>
            </a:r>
          </a:p>
        </p:txBody>
      </p:sp>
      <p:sp>
        <p:nvSpPr>
          <p:cNvPr id="621585" name="Text Box 17"/>
          <p:cNvSpPr txBox="1">
            <a:spLocks noChangeArrowheads="1"/>
          </p:cNvSpPr>
          <p:nvPr/>
        </p:nvSpPr>
        <p:spPr bwMode="auto">
          <a:xfrm>
            <a:off x="220133" y="3068638"/>
            <a:ext cx="1563511"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gn="l">
              <a:spcBef>
                <a:spcPct val="0"/>
              </a:spcBef>
              <a:defRPr>
                <a:solidFill>
                  <a:schemeClr val="tx1"/>
                </a:solidFill>
                <a:latin typeface="Arial" pitchFamily="34" charset="0"/>
              </a:defRPr>
            </a:lvl1pPr>
            <a:lvl2pPr marL="571500" algn="l">
              <a:spcBef>
                <a:spcPct val="0"/>
              </a:spcBef>
              <a:defRPr>
                <a:solidFill>
                  <a:schemeClr val="tx1"/>
                </a:solidFill>
                <a:latin typeface="Arial" pitchFamily="34" charset="0"/>
              </a:defRPr>
            </a:lvl2pPr>
            <a:lvl3pPr marL="1143000" algn="l">
              <a:spcBef>
                <a:spcPct val="0"/>
              </a:spcBef>
              <a:defRPr>
                <a:solidFill>
                  <a:schemeClr val="tx1"/>
                </a:solidFill>
                <a:latin typeface="Arial" pitchFamily="34" charset="0"/>
              </a:defRPr>
            </a:lvl3pPr>
            <a:lvl4pPr marL="1714500" algn="l">
              <a:spcBef>
                <a:spcPct val="0"/>
              </a:spcBef>
              <a:defRPr>
                <a:solidFill>
                  <a:schemeClr val="tx1"/>
                </a:solidFill>
                <a:latin typeface="Arial" pitchFamily="34" charset="0"/>
              </a:defRPr>
            </a:lvl4pPr>
            <a:lvl5pPr marL="2286000" algn="l">
              <a:spcBef>
                <a:spcPct val="0"/>
              </a:spcBef>
              <a:defRPr>
                <a:solidFill>
                  <a:schemeClr val="tx1"/>
                </a:solidFill>
                <a:latin typeface="Arial" pitchFamily="34" charset="0"/>
              </a:defRPr>
            </a:lvl5pPr>
            <a:lvl6pPr marL="2743200" fontAlgn="base">
              <a:spcBef>
                <a:spcPct val="0"/>
              </a:spcBef>
              <a:spcAft>
                <a:spcPct val="0"/>
              </a:spcAft>
              <a:defRPr>
                <a:solidFill>
                  <a:schemeClr val="tx1"/>
                </a:solidFill>
                <a:latin typeface="Arial" pitchFamily="34" charset="0"/>
              </a:defRPr>
            </a:lvl6pPr>
            <a:lvl7pPr marL="3200400" fontAlgn="base">
              <a:spcBef>
                <a:spcPct val="0"/>
              </a:spcBef>
              <a:spcAft>
                <a:spcPct val="0"/>
              </a:spcAft>
              <a:defRPr>
                <a:solidFill>
                  <a:schemeClr val="tx1"/>
                </a:solidFill>
                <a:latin typeface="Arial" pitchFamily="34" charset="0"/>
              </a:defRPr>
            </a:lvl7pPr>
            <a:lvl8pPr marL="3657600" fontAlgn="base">
              <a:spcBef>
                <a:spcPct val="0"/>
              </a:spcBef>
              <a:spcAft>
                <a:spcPct val="0"/>
              </a:spcAft>
              <a:defRPr>
                <a:solidFill>
                  <a:schemeClr val="tx1"/>
                </a:solidFill>
                <a:latin typeface="Arial" pitchFamily="34" charset="0"/>
              </a:defRPr>
            </a:lvl8pPr>
            <a:lvl9pPr marL="4114800" fontAlgn="base">
              <a:spcBef>
                <a:spcPct val="0"/>
              </a:spcBef>
              <a:spcAft>
                <a:spcPct val="0"/>
              </a:spcAft>
              <a:defRPr>
                <a:solidFill>
                  <a:schemeClr val="tx1"/>
                </a:solidFill>
                <a:latin typeface="Arial" pitchFamily="34" charset="0"/>
              </a:defRPr>
            </a:lvl9pPr>
          </a:lstStyle>
          <a:p>
            <a:pPr eaLnBrk="0" hangingPunct="0">
              <a:lnSpc>
                <a:spcPct val="100000"/>
              </a:lnSpc>
              <a:spcBef>
                <a:spcPct val="50000"/>
              </a:spcBef>
              <a:buFontTx/>
              <a:buNone/>
            </a:pPr>
            <a:r>
              <a:rPr lang="en-GB" sz="1400" b="1" dirty="0">
                <a:solidFill>
                  <a:srgbClr val="333399"/>
                </a:solidFill>
                <a:latin typeface="+mn-lt"/>
              </a:rPr>
              <a:t>Wolverhampton</a:t>
            </a:r>
          </a:p>
        </p:txBody>
      </p:sp>
      <p:sp>
        <p:nvSpPr>
          <p:cNvPr id="621586" name="Text Box 18"/>
          <p:cNvSpPr txBox="1">
            <a:spLocks noChangeArrowheads="1"/>
          </p:cNvSpPr>
          <p:nvPr/>
        </p:nvSpPr>
        <p:spPr bwMode="auto">
          <a:xfrm>
            <a:off x="283634" y="3644900"/>
            <a:ext cx="953911"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gn="l">
              <a:spcBef>
                <a:spcPct val="0"/>
              </a:spcBef>
              <a:defRPr>
                <a:solidFill>
                  <a:schemeClr val="tx1"/>
                </a:solidFill>
                <a:latin typeface="Arial" pitchFamily="34" charset="0"/>
              </a:defRPr>
            </a:lvl1pPr>
            <a:lvl2pPr marL="571500" algn="l">
              <a:spcBef>
                <a:spcPct val="0"/>
              </a:spcBef>
              <a:defRPr>
                <a:solidFill>
                  <a:schemeClr val="tx1"/>
                </a:solidFill>
                <a:latin typeface="Arial" pitchFamily="34" charset="0"/>
              </a:defRPr>
            </a:lvl2pPr>
            <a:lvl3pPr marL="1143000" algn="l">
              <a:spcBef>
                <a:spcPct val="0"/>
              </a:spcBef>
              <a:defRPr>
                <a:solidFill>
                  <a:schemeClr val="tx1"/>
                </a:solidFill>
                <a:latin typeface="Arial" pitchFamily="34" charset="0"/>
              </a:defRPr>
            </a:lvl3pPr>
            <a:lvl4pPr marL="1714500" algn="l">
              <a:spcBef>
                <a:spcPct val="0"/>
              </a:spcBef>
              <a:defRPr>
                <a:solidFill>
                  <a:schemeClr val="tx1"/>
                </a:solidFill>
                <a:latin typeface="Arial" pitchFamily="34" charset="0"/>
              </a:defRPr>
            </a:lvl4pPr>
            <a:lvl5pPr marL="2286000" algn="l">
              <a:spcBef>
                <a:spcPct val="0"/>
              </a:spcBef>
              <a:defRPr>
                <a:solidFill>
                  <a:schemeClr val="tx1"/>
                </a:solidFill>
                <a:latin typeface="Arial" pitchFamily="34" charset="0"/>
              </a:defRPr>
            </a:lvl5pPr>
            <a:lvl6pPr marL="2743200" fontAlgn="base">
              <a:spcBef>
                <a:spcPct val="0"/>
              </a:spcBef>
              <a:spcAft>
                <a:spcPct val="0"/>
              </a:spcAft>
              <a:defRPr>
                <a:solidFill>
                  <a:schemeClr val="tx1"/>
                </a:solidFill>
                <a:latin typeface="Arial" pitchFamily="34" charset="0"/>
              </a:defRPr>
            </a:lvl6pPr>
            <a:lvl7pPr marL="3200400" fontAlgn="base">
              <a:spcBef>
                <a:spcPct val="0"/>
              </a:spcBef>
              <a:spcAft>
                <a:spcPct val="0"/>
              </a:spcAft>
              <a:defRPr>
                <a:solidFill>
                  <a:schemeClr val="tx1"/>
                </a:solidFill>
                <a:latin typeface="Arial" pitchFamily="34" charset="0"/>
              </a:defRPr>
            </a:lvl7pPr>
            <a:lvl8pPr marL="3657600" fontAlgn="base">
              <a:spcBef>
                <a:spcPct val="0"/>
              </a:spcBef>
              <a:spcAft>
                <a:spcPct val="0"/>
              </a:spcAft>
              <a:defRPr>
                <a:solidFill>
                  <a:schemeClr val="tx1"/>
                </a:solidFill>
                <a:latin typeface="Arial" pitchFamily="34" charset="0"/>
              </a:defRPr>
            </a:lvl8pPr>
            <a:lvl9pPr marL="4114800" fontAlgn="base">
              <a:spcBef>
                <a:spcPct val="0"/>
              </a:spcBef>
              <a:spcAft>
                <a:spcPct val="0"/>
              </a:spcAft>
              <a:defRPr>
                <a:solidFill>
                  <a:schemeClr val="tx1"/>
                </a:solidFill>
                <a:latin typeface="Arial" pitchFamily="34" charset="0"/>
              </a:defRPr>
            </a:lvl9pPr>
          </a:lstStyle>
          <a:p>
            <a:pPr algn="ctr" eaLnBrk="0" hangingPunct="0">
              <a:lnSpc>
                <a:spcPct val="100000"/>
              </a:lnSpc>
              <a:spcBef>
                <a:spcPct val="50000"/>
              </a:spcBef>
              <a:buFontTx/>
              <a:buNone/>
            </a:pPr>
            <a:r>
              <a:rPr lang="en-GB" sz="1400" b="1" dirty="0">
                <a:solidFill>
                  <a:srgbClr val="333399"/>
                </a:solidFill>
                <a:latin typeface="+mn-lt"/>
              </a:rPr>
              <a:t>Dudley</a:t>
            </a:r>
          </a:p>
        </p:txBody>
      </p:sp>
      <p:sp>
        <p:nvSpPr>
          <p:cNvPr id="621587" name="Text Box 19"/>
          <p:cNvSpPr txBox="1">
            <a:spLocks noChangeArrowheads="1"/>
          </p:cNvSpPr>
          <p:nvPr/>
        </p:nvSpPr>
        <p:spPr bwMode="auto">
          <a:xfrm>
            <a:off x="2908301" y="1844675"/>
            <a:ext cx="1141588"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gn="l">
              <a:spcBef>
                <a:spcPct val="0"/>
              </a:spcBef>
              <a:defRPr>
                <a:solidFill>
                  <a:schemeClr val="tx1"/>
                </a:solidFill>
                <a:latin typeface="Arial" pitchFamily="34" charset="0"/>
              </a:defRPr>
            </a:lvl1pPr>
            <a:lvl2pPr marL="571500" algn="l">
              <a:spcBef>
                <a:spcPct val="0"/>
              </a:spcBef>
              <a:defRPr>
                <a:solidFill>
                  <a:schemeClr val="tx1"/>
                </a:solidFill>
                <a:latin typeface="Arial" pitchFamily="34" charset="0"/>
              </a:defRPr>
            </a:lvl2pPr>
            <a:lvl3pPr marL="1143000" algn="l">
              <a:spcBef>
                <a:spcPct val="0"/>
              </a:spcBef>
              <a:defRPr>
                <a:solidFill>
                  <a:schemeClr val="tx1"/>
                </a:solidFill>
                <a:latin typeface="Arial" pitchFamily="34" charset="0"/>
              </a:defRPr>
            </a:lvl3pPr>
            <a:lvl4pPr marL="1714500" algn="l">
              <a:spcBef>
                <a:spcPct val="0"/>
              </a:spcBef>
              <a:defRPr>
                <a:solidFill>
                  <a:schemeClr val="tx1"/>
                </a:solidFill>
                <a:latin typeface="Arial" pitchFamily="34" charset="0"/>
              </a:defRPr>
            </a:lvl4pPr>
            <a:lvl5pPr marL="2286000" algn="l">
              <a:spcBef>
                <a:spcPct val="0"/>
              </a:spcBef>
              <a:defRPr>
                <a:solidFill>
                  <a:schemeClr val="tx1"/>
                </a:solidFill>
                <a:latin typeface="Arial" pitchFamily="34" charset="0"/>
              </a:defRPr>
            </a:lvl5pPr>
            <a:lvl6pPr marL="2743200" fontAlgn="base">
              <a:spcBef>
                <a:spcPct val="0"/>
              </a:spcBef>
              <a:spcAft>
                <a:spcPct val="0"/>
              </a:spcAft>
              <a:defRPr>
                <a:solidFill>
                  <a:schemeClr val="tx1"/>
                </a:solidFill>
                <a:latin typeface="Arial" pitchFamily="34" charset="0"/>
              </a:defRPr>
            </a:lvl6pPr>
            <a:lvl7pPr marL="3200400" fontAlgn="base">
              <a:spcBef>
                <a:spcPct val="0"/>
              </a:spcBef>
              <a:spcAft>
                <a:spcPct val="0"/>
              </a:spcAft>
              <a:defRPr>
                <a:solidFill>
                  <a:schemeClr val="tx1"/>
                </a:solidFill>
                <a:latin typeface="Arial" pitchFamily="34" charset="0"/>
              </a:defRPr>
            </a:lvl7pPr>
            <a:lvl8pPr marL="3657600" fontAlgn="base">
              <a:spcBef>
                <a:spcPct val="0"/>
              </a:spcBef>
              <a:spcAft>
                <a:spcPct val="0"/>
              </a:spcAft>
              <a:defRPr>
                <a:solidFill>
                  <a:schemeClr val="tx1"/>
                </a:solidFill>
                <a:latin typeface="Arial" pitchFamily="34" charset="0"/>
              </a:defRPr>
            </a:lvl8pPr>
            <a:lvl9pPr marL="4114800" fontAlgn="base">
              <a:spcBef>
                <a:spcPct val="0"/>
              </a:spcBef>
              <a:spcAft>
                <a:spcPct val="0"/>
              </a:spcAft>
              <a:defRPr>
                <a:solidFill>
                  <a:schemeClr val="tx1"/>
                </a:solidFill>
                <a:latin typeface="Arial" pitchFamily="34" charset="0"/>
              </a:defRPr>
            </a:lvl9pPr>
          </a:lstStyle>
          <a:p>
            <a:pPr eaLnBrk="0" hangingPunct="0">
              <a:lnSpc>
                <a:spcPct val="100000"/>
              </a:lnSpc>
              <a:spcBef>
                <a:spcPct val="50000"/>
              </a:spcBef>
              <a:buFontTx/>
              <a:buNone/>
            </a:pPr>
            <a:r>
              <a:rPr lang="en-GB" sz="1400" b="1" dirty="0">
                <a:solidFill>
                  <a:srgbClr val="333399"/>
                </a:solidFill>
                <a:latin typeface="+mj-lt"/>
              </a:rPr>
              <a:t>Lichfield</a:t>
            </a:r>
          </a:p>
        </p:txBody>
      </p:sp>
      <p:sp>
        <p:nvSpPr>
          <p:cNvPr id="621588" name="Text Box 20"/>
          <p:cNvSpPr txBox="1">
            <a:spLocks noChangeArrowheads="1"/>
          </p:cNvSpPr>
          <p:nvPr/>
        </p:nvSpPr>
        <p:spPr bwMode="auto">
          <a:xfrm>
            <a:off x="1051279" y="2565400"/>
            <a:ext cx="996244"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gn="l">
              <a:spcBef>
                <a:spcPct val="0"/>
              </a:spcBef>
              <a:defRPr>
                <a:solidFill>
                  <a:schemeClr val="tx1"/>
                </a:solidFill>
                <a:latin typeface="Arial" pitchFamily="34" charset="0"/>
              </a:defRPr>
            </a:lvl1pPr>
            <a:lvl2pPr marL="571500" algn="l">
              <a:spcBef>
                <a:spcPct val="0"/>
              </a:spcBef>
              <a:defRPr>
                <a:solidFill>
                  <a:schemeClr val="tx1"/>
                </a:solidFill>
                <a:latin typeface="Arial" pitchFamily="34" charset="0"/>
              </a:defRPr>
            </a:lvl2pPr>
            <a:lvl3pPr marL="1143000" algn="l">
              <a:spcBef>
                <a:spcPct val="0"/>
              </a:spcBef>
              <a:defRPr>
                <a:solidFill>
                  <a:schemeClr val="tx1"/>
                </a:solidFill>
                <a:latin typeface="Arial" pitchFamily="34" charset="0"/>
              </a:defRPr>
            </a:lvl3pPr>
            <a:lvl4pPr marL="1714500" algn="l">
              <a:spcBef>
                <a:spcPct val="0"/>
              </a:spcBef>
              <a:defRPr>
                <a:solidFill>
                  <a:schemeClr val="tx1"/>
                </a:solidFill>
                <a:latin typeface="Arial" pitchFamily="34" charset="0"/>
              </a:defRPr>
            </a:lvl4pPr>
            <a:lvl5pPr marL="2286000" algn="l">
              <a:spcBef>
                <a:spcPct val="0"/>
              </a:spcBef>
              <a:defRPr>
                <a:solidFill>
                  <a:schemeClr val="tx1"/>
                </a:solidFill>
                <a:latin typeface="Arial" pitchFamily="34" charset="0"/>
              </a:defRPr>
            </a:lvl5pPr>
            <a:lvl6pPr marL="2743200" fontAlgn="base">
              <a:spcBef>
                <a:spcPct val="0"/>
              </a:spcBef>
              <a:spcAft>
                <a:spcPct val="0"/>
              </a:spcAft>
              <a:defRPr>
                <a:solidFill>
                  <a:schemeClr val="tx1"/>
                </a:solidFill>
                <a:latin typeface="Arial" pitchFamily="34" charset="0"/>
              </a:defRPr>
            </a:lvl6pPr>
            <a:lvl7pPr marL="3200400" fontAlgn="base">
              <a:spcBef>
                <a:spcPct val="0"/>
              </a:spcBef>
              <a:spcAft>
                <a:spcPct val="0"/>
              </a:spcAft>
              <a:defRPr>
                <a:solidFill>
                  <a:schemeClr val="tx1"/>
                </a:solidFill>
                <a:latin typeface="Arial" pitchFamily="34" charset="0"/>
              </a:defRPr>
            </a:lvl7pPr>
            <a:lvl8pPr marL="3657600" fontAlgn="base">
              <a:spcBef>
                <a:spcPct val="0"/>
              </a:spcBef>
              <a:spcAft>
                <a:spcPct val="0"/>
              </a:spcAft>
              <a:defRPr>
                <a:solidFill>
                  <a:schemeClr val="tx1"/>
                </a:solidFill>
                <a:latin typeface="Arial" pitchFamily="34" charset="0"/>
              </a:defRPr>
            </a:lvl8pPr>
            <a:lvl9pPr marL="4114800" fontAlgn="base">
              <a:spcBef>
                <a:spcPct val="0"/>
              </a:spcBef>
              <a:spcAft>
                <a:spcPct val="0"/>
              </a:spcAft>
              <a:defRPr>
                <a:solidFill>
                  <a:schemeClr val="tx1"/>
                </a:solidFill>
                <a:latin typeface="Arial" pitchFamily="34" charset="0"/>
              </a:defRPr>
            </a:lvl9pPr>
          </a:lstStyle>
          <a:p>
            <a:pPr eaLnBrk="0" hangingPunct="0">
              <a:lnSpc>
                <a:spcPct val="100000"/>
              </a:lnSpc>
              <a:spcBef>
                <a:spcPct val="50000"/>
              </a:spcBef>
              <a:buFontTx/>
              <a:buNone/>
            </a:pPr>
            <a:r>
              <a:rPr lang="en-GB" sz="1400" b="1" dirty="0">
                <a:solidFill>
                  <a:srgbClr val="333399"/>
                </a:solidFill>
                <a:latin typeface="+mn-lt"/>
              </a:rPr>
              <a:t>Sandwell</a:t>
            </a:r>
          </a:p>
        </p:txBody>
      </p:sp>
      <p:sp>
        <p:nvSpPr>
          <p:cNvPr id="621589" name="Text Box 21"/>
          <p:cNvSpPr txBox="1">
            <a:spLocks noChangeArrowheads="1"/>
          </p:cNvSpPr>
          <p:nvPr/>
        </p:nvSpPr>
        <p:spPr bwMode="auto">
          <a:xfrm>
            <a:off x="2459568" y="2636838"/>
            <a:ext cx="972255"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gn="l">
              <a:spcBef>
                <a:spcPct val="0"/>
              </a:spcBef>
              <a:defRPr>
                <a:solidFill>
                  <a:schemeClr val="tx1"/>
                </a:solidFill>
                <a:latin typeface="Arial" pitchFamily="34" charset="0"/>
              </a:defRPr>
            </a:lvl1pPr>
            <a:lvl2pPr marL="571500" algn="l">
              <a:spcBef>
                <a:spcPct val="0"/>
              </a:spcBef>
              <a:defRPr>
                <a:solidFill>
                  <a:schemeClr val="tx1"/>
                </a:solidFill>
                <a:latin typeface="Arial" pitchFamily="34" charset="0"/>
              </a:defRPr>
            </a:lvl2pPr>
            <a:lvl3pPr marL="1143000" algn="l">
              <a:spcBef>
                <a:spcPct val="0"/>
              </a:spcBef>
              <a:defRPr>
                <a:solidFill>
                  <a:schemeClr val="tx1"/>
                </a:solidFill>
                <a:latin typeface="Arial" pitchFamily="34" charset="0"/>
              </a:defRPr>
            </a:lvl3pPr>
            <a:lvl4pPr marL="1714500" algn="l">
              <a:spcBef>
                <a:spcPct val="0"/>
              </a:spcBef>
              <a:defRPr>
                <a:solidFill>
                  <a:schemeClr val="tx1"/>
                </a:solidFill>
                <a:latin typeface="Arial" pitchFamily="34" charset="0"/>
              </a:defRPr>
            </a:lvl4pPr>
            <a:lvl5pPr marL="2286000" algn="l">
              <a:spcBef>
                <a:spcPct val="0"/>
              </a:spcBef>
              <a:defRPr>
                <a:solidFill>
                  <a:schemeClr val="tx1"/>
                </a:solidFill>
                <a:latin typeface="Arial" pitchFamily="34" charset="0"/>
              </a:defRPr>
            </a:lvl5pPr>
            <a:lvl6pPr marL="2743200" fontAlgn="base">
              <a:spcBef>
                <a:spcPct val="0"/>
              </a:spcBef>
              <a:spcAft>
                <a:spcPct val="0"/>
              </a:spcAft>
              <a:defRPr>
                <a:solidFill>
                  <a:schemeClr val="tx1"/>
                </a:solidFill>
                <a:latin typeface="Arial" pitchFamily="34" charset="0"/>
              </a:defRPr>
            </a:lvl6pPr>
            <a:lvl7pPr marL="3200400" fontAlgn="base">
              <a:spcBef>
                <a:spcPct val="0"/>
              </a:spcBef>
              <a:spcAft>
                <a:spcPct val="0"/>
              </a:spcAft>
              <a:defRPr>
                <a:solidFill>
                  <a:schemeClr val="tx1"/>
                </a:solidFill>
                <a:latin typeface="Arial" pitchFamily="34" charset="0"/>
              </a:defRPr>
            </a:lvl7pPr>
            <a:lvl8pPr marL="3657600" fontAlgn="base">
              <a:spcBef>
                <a:spcPct val="0"/>
              </a:spcBef>
              <a:spcAft>
                <a:spcPct val="0"/>
              </a:spcAft>
              <a:defRPr>
                <a:solidFill>
                  <a:schemeClr val="tx1"/>
                </a:solidFill>
                <a:latin typeface="Arial" pitchFamily="34" charset="0"/>
              </a:defRPr>
            </a:lvl8pPr>
            <a:lvl9pPr marL="4114800" fontAlgn="base">
              <a:spcBef>
                <a:spcPct val="0"/>
              </a:spcBef>
              <a:spcAft>
                <a:spcPct val="0"/>
              </a:spcAft>
              <a:defRPr>
                <a:solidFill>
                  <a:schemeClr val="tx1"/>
                </a:solidFill>
                <a:latin typeface="Arial" pitchFamily="34" charset="0"/>
              </a:defRPr>
            </a:lvl9pPr>
          </a:lstStyle>
          <a:p>
            <a:pPr eaLnBrk="0" hangingPunct="0">
              <a:lnSpc>
                <a:spcPct val="100000"/>
              </a:lnSpc>
              <a:spcBef>
                <a:spcPct val="50000"/>
              </a:spcBef>
              <a:buFontTx/>
              <a:buNone/>
            </a:pPr>
            <a:r>
              <a:rPr lang="en-GB" sz="1400" b="1" dirty="0">
                <a:solidFill>
                  <a:srgbClr val="333399"/>
                </a:solidFill>
                <a:latin typeface="+mn-lt"/>
              </a:rPr>
              <a:t>Walsall</a:t>
            </a:r>
          </a:p>
        </p:txBody>
      </p:sp>
      <p:sp>
        <p:nvSpPr>
          <p:cNvPr id="621590" name="Text Box 22"/>
          <p:cNvSpPr txBox="1">
            <a:spLocks noChangeArrowheads="1"/>
          </p:cNvSpPr>
          <p:nvPr/>
        </p:nvSpPr>
        <p:spPr bwMode="auto">
          <a:xfrm>
            <a:off x="1116190" y="1989138"/>
            <a:ext cx="1169811" cy="215900"/>
          </a:xfrm>
          <a:prstGeom prst="rect">
            <a:avLst/>
          </a:prstGeom>
          <a:gradFill rotWithShape="1">
            <a:gsLst>
              <a:gs pos="0">
                <a:srgbClr val="CCFF99">
                  <a:gamma/>
                  <a:shade val="46275"/>
                  <a:invGamma/>
                </a:srgbClr>
              </a:gs>
              <a:gs pos="50000">
                <a:srgbClr val="CCFF99"/>
              </a:gs>
              <a:gs pos="100000">
                <a:srgbClr val="CCFF99">
                  <a:gamma/>
                  <a:shade val="46275"/>
                  <a:invGamma/>
                </a:srgbClr>
              </a:gs>
            </a:gsLst>
            <a:lin ang="2700000" scaled="1"/>
          </a:gradFill>
          <a:ln w="44450" cap="rnd" algn="ctr">
            <a:solidFill>
              <a:srgbClr val="008000"/>
            </a:solidFill>
            <a:prstDash val="sysDot"/>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lgn="l">
              <a:spcBef>
                <a:spcPct val="0"/>
              </a:spcBef>
              <a:defRPr>
                <a:solidFill>
                  <a:schemeClr val="tx1"/>
                </a:solidFill>
                <a:latin typeface="Arial" pitchFamily="34" charset="0"/>
              </a:defRPr>
            </a:lvl1pPr>
            <a:lvl2pPr marL="571500" algn="l">
              <a:spcBef>
                <a:spcPct val="0"/>
              </a:spcBef>
              <a:defRPr>
                <a:solidFill>
                  <a:schemeClr val="tx1"/>
                </a:solidFill>
                <a:latin typeface="Arial" pitchFamily="34" charset="0"/>
              </a:defRPr>
            </a:lvl2pPr>
            <a:lvl3pPr marL="1143000" algn="l">
              <a:spcBef>
                <a:spcPct val="0"/>
              </a:spcBef>
              <a:defRPr>
                <a:solidFill>
                  <a:schemeClr val="tx1"/>
                </a:solidFill>
                <a:latin typeface="Arial" pitchFamily="34" charset="0"/>
              </a:defRPr>
            </a:lvl3pPr>
            <a:lvl4pPr marL="1714500" algn="l">
              <a:spcBef>
                <a:spcPct val="0"/>
              </a:spcBef>
              <a:defRPr>
                <a:solidFill>
                  <a:schemeClr val="tx1"/>
                </a:solidFill>
                <a:latin typeface="Arial" pitchFamily="34" charset="0"/>
              </a:defRPr>
            </a:lvl4pPr>
            <a:lvl5pPr marL="2286000" algn="l">
              <a:spcBef>
                <a:spcPct val="0"/>
              </a:spcBef>
              <a:defRPr>
                <a:solidFill>
                  <a:schemeClr val="tx1"/>
                </a:solidFill>
                <a:latin typeface="Arial" pitchFamily="34" charset="0"/>
              </a:defRPr>
            </a:lvl5pPr>
            <a:lvl6pPr marL="2743200" fontAlgn="base">
              <a:spcBef>
                <a:spcPct val="0"/>
              </a:spcBef>
              <a:spcAft>
                <a:spcPct val="0"/>
              </a:spcAft>
              <a:defRPr>
                <a:solidFill>
                  <a:schemeClr val="tx1"/>
                </a:solidFill>
                <a:latin typeface="Arial" pitchFamily="34" charset="0"/>
              </a:defRPr>
            </a:lvl6pPr>
            <a:lvl7pPr marL="3200400" fontAlgn="base">
              <a:spcBef>
                <a:spcPct val="0"/>
              </a:spcBef>
              <a:spcAft>
                <a:spcPct val="0"/>
              </a:spcAft>
              <a:defRPr>
                <a:solidFill>
                  <a:schemeClr val="tx1"/>
                </a:solidFill>
                <a:latin typeface="Arial" pitchFamily="34" charset="0"/>
              </a:defRPr>
            </a:lvl7pPr>
            <a:lvl8pPr marL="3657600" fontAlgn="base">
              <a:spcBef>
                <a:spcPct val="0"/>
              </a:spcBef>
              <a:spcAft>
                <a:spcPct val="0"/>
              </a:spcAft>
              <a:defRPr>
                <a:solidFill>
                  <a:schemeClr val="tx1"/>
                </a:solidFill>
                <a:latin typeface="Arial" pitchFamily="34" charset="0"/>
              </a:defRPr>
            </a:lvl8pPr>
            <a:lvl9pPr marL="4114800" fontAlgn="base">
              <a:spcBef>
                <a:spcPct val="0"/>
              </a:spcBef>
              <a:spcAft>
                <a:spcPct val="0"/>
              </a:spcAft>
              <a:defRPr>
                <a:solidFill>
                  <a:schemeClr val="tx1"/>
                </a:solidFill>
                <a:latin typeface="Arial" pitchFamily="34" charset="0"/>
              </a:defRPr>
            </a:lvl9pPr>
          </a:lstStyle>
          <a:p>
            <a:pPr eaLnBrk="0" hangingPunct="0">
              <a:lnSpc>
                <a:spcPct val="100000"/>
              </a:lnSpc>
              <a:spcBef>
                <a:spcPct val="50000"/>
              </a:spcBef>
              <a:buFontTx/>
              <a:buNone/>
            </a:pPr>
            <a:r>
              <a:rPr lang="en-GB" sz="1200" b="1" dirty="0">
                <a:latin typeface="+mn-lt"/>
              </a:rPr>
              <a:t>Travel to work</a:t>
            </a:r>
          </a:p>
        </p:txBody>
      </p:sp>
      <p:sp>
        <p:nvSpPr>
          <p:cNvPr id="621591" name="Text Box 23"/>
          <p:cNvSpPr txBox="1">
            <a:spLocks noChangeArrowheads="1"/>
          </p:cNvSpPr>
          <p:nvPr/>
        </p:nvSpPr>
        <p:spPr bwMode="auto">
          <a:xfrm>
            <a:off x="3232857" y="4581525"/>
            <a:ext cx="1018822" cy="215900"/>
          </a:xfrm>
          <a:prstGeom prst="rect">
            <a:avLst/>
          </a:prstGeom>
          <a:gradFill rotWithShape="1">
            <a:gsLst>
              <a:gs pos="0">
                <a:srgbClr val="FFCC00">
                  <a:gamma/>
                  <a:shade val="46275"/>
                  <a:invGamma/>
                </a:srgbClr>
              </a:gs>
              <a:gs pos="50000">
                <a:srgbClr val="FFCC00">
                  <a:alpha val="73000"/>
                </a:srgbClr>
              </a:gs>
              <a:gs pos="100000">
                <a:srgbClr val="FFCC00">
                  <a:gamma/>
                  <a:shade val="46275"/>
                  <a:invGamma/>
                </a:srgbClr>
              </a:gs>
            </a:gsLst>
            <a:lin ang="2700000" scaled="1"/>
          </a:gradFill>
          <a:ln>
            <a:noFill/>
          </a:ln>
          <a:effectLst>
            <a:prstShdw prst="shdw17" dist="17961" dir="2700000">
              <a:srgbClr val="FFCC00">
                <a:gamma/>
                <a:shade val="60000"/>
                <a:invGamma/>
              </a:srgbClr>
            </a:prstShdw>
          </a:effectLst>
          <a:extLst>
            <a:ext uri="{91240B29-F687-4F45-9708-019B960494DF}">
              <a14:hiddenLine xmlns:a14="http://schemas.microsoft.com/office/drawing/2010/main" xmlns="" w="12700" algn="ctr">
                <a:solidFill>
                  <a:schemeClr val="tx1"/>
                </a:solidFill>
                <a:miter lim="800000"/>
                <a:headEnd/>
                <a:tailEnd/>
              </a14:hiddenLine>
            </a:ext>
          </a:extLst>
        </p:spPr>
        <p:txBody>
          <a:bodyPr wrap="none" anchor="ctr"/>
          <a:lstStyle>
            <a:lvl1pPr algn="l">
              <a:spcBef>
                <a:spcPct val="0"/>
              </a:spcBef>
              <a:defRPr>
                <a:solidFill>
                  <a:schemeClr val="tx1"/>
                </a:solidFill>
                <a:latin typeface="Arial" pitchFamily="34" charset="0"/>
              </a:defRPr>
            </a:lvl1pPr>
            <a:lvl2pPr marL="571500" algn="l">
              <a:spcBef>
                <a:spcPct val="0"/>
              </a:spcBef>
              <a:defRPr>
                <a:solidFill>
                  <a:schemeClr val="tx1"/>
                </a:solidFill>
                <a:latin typeface="Arial" pitchFamily="34" charset="0"/>
              </a:defRPr>
            </a:lvl2pPr>
            <a:lvl3pPr marL="1143000" algn="l">
              <a:spcBef>
                <a:spcPct val="0"/>
              </a:spcBef>
              <a:defRPr>
                <a:solidFill>
                  <a:schemeClr val="tx1"/>
                </a:solidFill>
                <a:latin typeface="Arial" pitchFamily="34" charset="0"/>
              </a:defRPr>
            </a:lvl3pPr>
            <a:lvl4pPr marL="1714500" algn="l">
              <a:spcBef>
                <a:spcPct val="0"/>
              </a:spcBef>
              <a:defRPr>
                <a:solidFill>
                  <a:schemeClr val="tx1"/>
                </a:solidFill>
                <a:latin typeface="Arial" pitchFamily="34" charset="0"/>
              </a:defRPr>
            </a:lvl4pPr>
            <a:lvl5pPr marL="2286000" algn="l">
              <a:spcBef>
                <a:spcPct val="0"/>
              </a:spcBef>
              <a:defRPr>
                <a:solidFill>
                  <a:schemeClr val="tx1"/>
                </a:solidFill>
                <a:latin typeface="Arial" pitchFamily="34" charset="0"/>
              </a:defRPr>
            </a:lvl5pPr>
            <a:lvl6pPr marL="2743200" fontAlgn="base">
              <a:spcBef>
                <a:spcPct val="0"/>
              </a:spcBef>
              <a:spcAft>
                <a:spcPct val="0"/>
              </a:spcAft>
              <a:defRPr>
                <a:solidFill>
                  <a:schemeClr val="tx1"/>
                </a:solidFill>
                <a:latin typeface="Arial" pitchFamily="34" charset="0"/>
              </a:defRPr>
            </a:lvl6pPr>
            <a:lvl7pPr marL="3200400" fontAlgn="base">
              <a:spcBef>
                <a:spcPct val="0"/>
              </a:spcBef>
              <a:spcAft>
                <a:spcPct val="0"/>
              </a:spcAft>
              <a:defRPr>
                <a:solidFill>
                  <a:schemeClr val="tx1"/>
                </a:solidFill>
                <a:latin typeface="Arial" pitchFamily="34" charset="0"/>
              </a:defRPr>
            </a:lvl7pPr>
            <a:lvl8pPr marL="3657600" fontAlgn="base">
              <a:spcBef>
                <a:spcPct val="0"/>
              </a:spcBef>
              <a:spcAft>
                <a:spcPct val="0"/>
              </a:spcAft>
              <a:defRPr>
                <a:solidFill>
                  <a:schemeClr val="tx1"/>
                </a:solidFill>
                <a:latin typeface="Arial" pitchFamily="34" charset="0"/>
              </a:defRPr>
            </a:lvl8pPr>
            <a:lvl9pPr marL="4114800" fontAlgn="base">
              <a:spcBef>
                <a:spcPct val="0"/>
              </a:spcBef>
              <a:spcAft>
                <a:spcPct val="0"/>
              </a:spcAft>
              <a:defRPr>
                <a:solidFill>
                  <a:schemeClr val="tx1"/>
                </a:solidFill>
                <a:latin typeface="Arial" pitchFamily="34" charset="0"/>
              </a:defRPr>
            </a:lvl9pPr>
          </a:lstStyle>
          <a:p>
            <a:pPr eaLnBrk="0" hangingPunct="0">
              <a:lnSpc>
                <a:spcPct val="100000"/>
              </a:lnSpc>
              <a:spcBef>
                <a:spcPct val="50000"/>
              </a:spcBef>
              <a:buFontTx/>
              <a:buNone/>
            </a:pPr>
            <a:r>
              <a:rPr lang="en-GB" sz="1200" b="1" dirty="0">
                <a:latin typeface="+mn-lt"/>
              </a:rPr>
              <a:t>Built-up area</a:t>
            </a:r>
          </a:p>
        </p:txBody>
      </p:sp>
      <p:sp>
        <p:nvSpPr>
          <p:cNvPr id="621596" name="Text Box 28"/>
          <p:cNvSpPr txBox="1">
            <a:spLocks noChangeArrowheads="1"/>
          </p:cNvSpPr>
          <p:nvPr/>
        </p:nvSpPr>
        <p:spPr bwMode="auto">
          <a:xfrm>
            <a:off x="8540045" y="1"/>
            <a:ext cx="448733"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gn="l">
              <a:spcBef>
                <a:spcPct val="0"/>
              </a:spcBef>
              <a:defRPr>
                <a:solidFill>
                  <a:schemeClr val="tx1"/>
                </a:solidFill>
                <a:latin typeface="Arial" pitchFamily="34" charset="0"/>
              </a:defRPr>
            </a:lvl1pPr>
            <a:lvl2pPr marL="571500" algn="l">
              <a:spcBef>
                <a:spcPct val="0"/>
              </a:spcBef>
              <a:defRPr>
                <a:solidFill>
                  <a:schemeClr val="tx1"/>
                </a:solidFill>
                <a:latin typeface="Arial" pitchFamily="34" charset="0"/>
              </a:defRPr>
            </a:lvl2pPr>
            <a:lvl3pPr marL="1143000" algn="l">
              <a:spcBef>
                <a:spcPct val="0"/>
              </a:spcBef>
              <a:defRPr>
                <a:solidFill>
                  <a:schemeClr val="tx1"/>
                </a:solidFill>
                <a:latin typeface="Arial" pitchFamily="34" charset="0"/>
              </a:defRPr>
            </a:lvl3pPr>
            <a:lvl4pPr marL="1714500" algn="l">
              <a:spcBef>
                <a:spcPct val="0"/>
              </a:spcBef>
              <a:defRPr>
                <a:solidFill>
                  <a:schemeClr val="tx1"/>
                </a:solidFill>
                <a:latin typeface="Arial" pitchFamily="34" charset="0"/>
              </a:defRPr>
            </a:lvl4pPr>
            <a:lvl5pPr marL="2286000" algn="l">
              <a:spcBef>
                <a:spcPct val="0"/>
              </a:spcBef>
              <a:defRPr>
                <a:solidFill>
                  <a:schemeClr val="tx1"/>
                </a:solidFill>
                <a:latin typeface="Arial" pitchFamily="34" charset="0"/>
              </a:defRPr>
            </a:lvl5pPr>
            <a:lvl6pPr marL="2743200" fontAlgn="base">
              <a:spcBef>
                <a:spcPct val="0"/>
              </a:spcBef>
              <a:spcAft>
                <a:spcPct val="0"/>
              </a:spcAft>
              <a:defRPr>
                <a:solidFill>
                  <a:schemeClr val="tx1"/>
                </a:solidFill>
                <a:latin typeface="Arial" pitchFamily="34" charset="0"/>
              </a:defRPr>
            </a:lvl6pPr>
            <a:lvl7pPr marL="3200400" fontAlgn="base">
              <a:spcBef>
                <a:spcPct val="0"/>
              </a:spcBef>
              <a:spcAft>
                <a:spcPct val="0"/>
              </a:spcAft>
              <a:defRPr>
                <a:solidFill>
                  <a:schemeClr val="tx1"/>
                </a:solidFill>
                <a:latin typeface="Arial" pitchFamily="34" charset="0"/>
              </a:defRPr>
            </a:lvl7pPr>
            <a:lvl8pPr marL="3657600" fontAlgn="base">
              <a:spcBef>
                <a:spcPct val="0"/>
              </a:spcBef>
              <a:spcAft>
                <a:spcPct val="0"/>
              </a:spcAft>
              <a:defRPr>
                <a:solidFill>
                  <a:schemeClr val="tx1"/>
                </a:solidFill>
                <a:latin typeface="Arial" pitchFamily="34" charset="0"/>
              </a:defRPr>
            </a:lvl8pPr>
            <a:lvl9pPr marL="4114800" fontAlgn="base">
              <a:spcBef>
                <a:spcPct val="0"/>
              </a:spcBef>
              <a:spcAft>
                <a:spcPct val="0"/>
              </a:spcAft>
              <a:defRPr>
                <a:solidFill>
                  <a:schemeClr val="tx1"/>
                </a:solidFill>
                <a:latin typeface="Arial" pitchFamily="34" charset="0"/>
              </a:defRPr>
            </a:lvl9pPr>
          </a:lstStyle>
          <a:p>
            <a:pPr eaLnBrk="0" hangingPunct="0">
              <a:lnSpc>
                <a:spcPct val="100000"/>
              </a:lnSpc>
              <a:spcBef>
                <a:spcPct val="50000"/>
              </a:spcBef>
              <a:buFontTx/>
              <a:buNone/>
            </a:pPr>
            <a:endParaRPr lang="en-US" sz="2000">
              <a:latin typeface="Times New Roman" pitchFamily="18" charset="0"/>
            </a:endParaRPr>
          </a:p>
        </p:txBody>
      </p:sp>
      <p:sp>
        <p:nvSpPr>
          <p:cNvPr id="621597" name="Text Box 29"/>
          <p:cNvSpPr txBox="1">
            <a:spLocks noChangeArrowheads="1"/>
          </p:cNvSpPr>
          <p:nvPr/>
        </p:nvSpPr>
        <p:spPr bwMode="auto">
          <a:xfrm>
            <a:off x="8668456" y="1"/>
            <a:ext cx="475544"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gn="l">
              <a:spcBef>
                <a:spcPct val="0"/>
              </a:spcBef>
              <a:defRPr>
                <a:solidFill>
                  <a:schemeClr val="tx1"/>
                </a:solidFill>
                <a:latin typeface="Arial" pitchFamily="34" charset="0"/>
              </a:defRPr>
            </a:lvl1pPr>
            <a:lvl2pPr marL="571500" algn="l">
              <a:spcBef>
                <a:spcPct val="0"/>
              </a:spcBef>
              <a:defRPr>
                <a:solidFill>
                  <a:schemeClr val="tx1"/>
                </a:solidFill>
                <a:latin typeface="Arial" pitchFamily="34" charset="0"/>
              </a:defRPr>
            </a:lvl2pPr>
            <a:lvl3pPr marL="1143000" algn="l">
              <a:spcBef>
                <a:spcPct val="0"/>
              </a:spcBef>
              <a:defRPr>
                <a:solidFill>
                  <a:schemeClr val="tx1"/>
                </a:solidFill>
                <a:latin typeface="Arial" pitchFamily="34" charset="0"/>
              </a:defRPr>
            </a:lvl3pPr>
            <a:lvl4pPr marL="1714500" algn="l">
              <a:spcBef>
                <a:spcPct val="0"/>
              </a:spcBef>
              <a:defRPr>
                <a:solidFill>
                  <a:schemeClr val="tx1"/>
                </a:solidFill>
                <a:latin typeface="Arial" pitchFamily="34" charset="0"/>
              </a:defRPr>
            </a:lvl4pPr>
            <a:lvl5pPr marL="2286000" algn="l">
              <a:spcBef>
                <a:spcPct val="0"/>
              </a:spcBef>
              <a:defRPr>
                <a:solidFill>
                  <a:schemeClr val="tx1"/>
                </a:solidFill>
                <a:latin typeface="Arial" pitchFamily="34" charset="0"/>
              </a:defRPr>
            </a:lvl5pPr>
            <a:lvl6pPr marL="2743200" fontAlgn="base">
              <a:spcBef>
                <a:spcPct val="0"/>
              </a:spcBef>
              <a:spcAft>
                <a:spcPct val="0"/>
              </a:spcAft>
              <a:defRPr>
                <a:solidFill>
                  <a:schemeClr val="tx1"/>
                </a:solidFill>
                <a:latin typeface="Arial" pitchFamily="34" charset="0"/>
              </a:defRPr>
            </a:lvl6pPr>
            <a:lvl7pPr marL="3200400" fontAlgn="base">
              <a:spcBef>
                <a:spcPct val="0"/>
              </a:spcBef>
              <a:spcAft>
                <a:spcPct val="0"/>
              </a:spcAft>
              <a:defRPr>
                <a:solidFill>
                  <a:schemeClr val="tx1"/>
                </a:solidFill>
                <a:latin typeface="Arial" pitchFamily="34" charset="0"/>
              </a:defRPr>
            </a:lvl7pPr>
            <a:lvl8pPr marL="3657600" fontAlgn="base">
              <a:spcBef>
                <a:spcPct val="0"/>
              </a:spcBef>
              <a:spcAft>
                <a:spcPct val="0"/>
              </a:spcAft>
              <a:defRPr>
                <a:solidFill>
                  <a:schemeClr val="tx1"/>
                </a:solidFill>
                <a:latin typeface="Arial" pitchFamily="34" charset="0"/>
              </a:defRPr>
            </a:lvl8pPr>
            <a:lvl9pPr marL="4114800" fontAlgn="base">
              <a:spcBef>
                <a:spcPct val="0"/>
              </a:spcBef>
              <a:spcAft>
                <a:spcPct val="0"/>
              </a:spcAft>
              <a:defRPr>
                <a:solidFill>
                  <a:schemeClr val="tx1"/>
                </a:solidFill>
                <a:latin typeface="Arial" pitchFamily="34" charset="0"/>
              </a:defRPr>
            </a:lvl9pPr>
          </a:lstStyle>
          <a:p>
            <a:pPr eaLnBrk="0" hangingPunct="0">
              <a:lnSpc>
                <a:spcPct val="100000"/>
              </a:lnSpc>
              <a:spcBef>
                <a:spcPct val="50000"/>
              </a:spcBef>
              <a:buFontTx/>
              <a:buNone/>
            </a:pPr>
            <a:endParaRPr lang="en-US" sz="2000"/>
          </a:p>
        </p:txBody>
      </p:sp>
      <p:sp>
        <p:nvSpPr>
          <p:cNvPr id="621598" name="Oval 30"/>
          <p:cNvSpPr>
            <a:spLocks noChangeArrowheads="1"/>
          </p:cNvSpPr>
          <p:nvPr/>
        </p:nvSpPr>
        <p:spPr bwMode="auto">
          <a:xfrm>
            <a:off x="1627012" y="2852738"/>
            <a:ext cx="448733" cy="488950"/>
          </a:xfrm>
          <a:prstGeom prst="ellipse">
            <a:avLst/>
          </a:prstGeom>
          <a:solidFill>
            <a:srgbClr val="99CCFF"/>
          </a:solidFill>
          <a:ln w="28575" algn="ctr">
            <a:solidFill>
              <a:srgbClr val="00008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621599" name="Line 31"/>
          <p:cNvSpPr>
            <a:spLocks noChangeShapeType="1"/>
          </p:cNvSpPr>
          <p:nvPr/>
        </p:nvSpPr>
        <p:spPr bwMode="auto">
          <a:xfrm>
            <a:off x="2716390" y="765175"/>
            <a:ext cx="5952067" cy="0"/>
          </a:xfrm>
          <a:prstGeom prst="line">
            <a:avLst/>
          </a:prstGeom>
          <a:noFill/>
          <a:ln w="38100">
            <a:solidFill>
              <a:srgbClr val="CC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endParaRPr lang="en-GB"/>
          </a:p>
        </p:txBody>
      </p:sp>
      <p:pic>
        <p:nvPicPr>
          <p:cNvPr id="3074" name="Picture 2" descr="LEP region"/>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541524" y="994303"/>
            <a:ext cx="3447254" cy="5170883"/>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extBox 1"/>
          <p:cNvSpPr txBox="1"/>
          <p:nvPr/>
        </p:nvSpPr>
        <p:spPr>
          <a:xfrm>
            <a:off x="395536" y="5876925"/>
            <a:ext cx="4506664" cy="369332"/>
          </a:xfrm>
          <a:prstGeom prst="rect">
            <a:avLst/>
          </a:prstGeom>
          <a:solidFill>
            <a:schemeClr val="accent6">
              <a:lumMod val="20000"/>
              <a:lumOff val="80000"/>
            </a:schemeClr>
          </a:solidFill>
          <a:ln>
            <a:solidFill>
              <a:srgbClr val="C00000"/>
            </a:solidFill>
          </a:ln>
        </p:spPr>
        <p:txBody>
          <a:bodyPr wrap="square" rtlCol="0">
            <a:spAutoFit/>
          </a:bodyPr>
          <a:lstStyle/>
          <a:p>
            <a:r>
              <a:rPr lang="en-GB" dirty="0" smtClean="0"/>
              <a:t>Do LEPs reflect natural economies in practice?</a:t>
            </a:r>
            <a:endParaRPr lang="en-GB" dirty="0"/>
          </a:p>
        </p:txBody>
      </p:sp>
      <p:sp>
        <p:nvSpPr>
          <p:cNvPr id="3" name="TextBox 2"/>
          <p:cNvSpPr txBox="1"/>
          <p:nvPr/>
        </p:nvSpPr>
        <p:spPr>
          <a:xfrm>
            <a:off x="3867856" y="1464767"/>
            <a:ext cx="2104100" cy="923330"/>
          </a:xfrm>
          <a:prstGeom prst="rect">
            <a:avLst/>
          </a:prstGeom>
          <a:solidFill>
            <a:schemeClr val="accent6">
              <a:lumMod val="20000"/>
              <a:lumOff val="80000"/>
            </a:schemeClr>
          </a:solidFill>
          <a:ln>
            <a:solidFill>
              <a:srgbClr val="C00000"/>
            </a:solidFill>
          </a:ln>
        </p:spPr>
        <p:txBody>
          <a:bodyPr wrap="square" rtlCol="0">
            <a:spAutoFit/>
          </a:bodyPr>
          <a:lstStyle/>
          <a:p>
            <a:r>
              <a:rPr lang="en-GB" dirty="0" smtClean="0"/>
              <a:t>Greater Birmingham and Solihull LEP – strange boundaries? </a:t>
            </a:r>
            <a:endParaRPr lang="en-GB" dirty="0"/>
          </a:p>
        </p:txBody>
      </p:sp>
    </p:spTree>
    <p:extLst>
      <p:ext uri="{BB962C8B-B14F-4D97-AF65-F5344CB8AC3E}">
        <p14:creationId xmlns:p14="http://schemas.microsoft.com/office/powerpoint/2010/main" xmlns="" val="1590460259"/>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8"/>
          <p:cNvSpPr>
            <a:spLocks noGrp="1" noChangeArrowheads="1"/>
          </p:cNvSpPr>
          <p:nvPr>
            <p:ph type="title"/>
          </p:nvPr>
        </p:nvSpPr>
        <p:spPr>
          <a:xfrm>
            <a:off x="457200" y="116632"/>
            <a:ext cx="8229600" cy="720080"/>
          </a:xfrm>
        </p:spPr>
        <p:txBody>
          <a:bodyPr/>
          <a:lstStyle/>
          <a:p>
            <a:pPr eaLnBrk="1" hangingPunct="1"/>
            <a:r>
              <a:rPr lang="en-GB" sz="2800" dirty="0" smtClean="0"/>
              <a:t>Hull and Humber Ports</a:t>
            </a:r>
            <a:endParaRPr lang="en-US" sz="2800" dirty="0" smtClean="0"/>
          </a:p>
        </p:txBody>
      </p:sp>
      <p:graphicFrame>
        <p:nvGraphicFramePr>
          <p:cNvPr id="17413" name="Object 7"/>
          <p:cNvGraphicFramePr>
            <a:graphicFrameLocks noGrp="1" noChangeAspect="1"/>
          </p:cNvGraphicFramePr>
          <p:nvPr>
            <p:ph idx="1"/>
            <p:extLst>
              <p:ext uri="{D42A27DB-BD31-4B8C-83A1-F6EECF244321}">
                <p14:modId xmlns:p14="http://schemas.microsoft.com/office/powerpoint/2010/main" xmlns="" val="510837476"/>
              </p:ext>
            </p:extLst>
          </p:nvPr>
        </p:nvGraphicFramePr>
        <p:xfrm>
          <a:off x="2286000" y="2147888"/>
          <a:ext cx="4572000" cy="3429000"/>
        </p:xfrm>
        <a:graphic>
          <a:graphicData uri="http://schemas.openxmlformats.org/presentationml/2006/ole">
            <p:oleObj spid="_x0000_s10317" name="Slide" r:id="rId4" imgW="4571966" imgH="3429131" progId="PowerPoint.Slide.8">
              <p:embed/>
            </p:oleObj>
          </a:graphicData>
        </a:graphic>
      </p:graphicFrame>
      <p:pic>
        <p:nvPicPr>
          <p:cNvPr id="17411"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l="2843" t="2655" r="1698" b="1637"/>
          <a:stretch>
            <a:fillRect/>
          </a:stretch>
        </p:blipFill>
        <p:spPr bwMode="auto">
          <a:xfrm>
            <a:off x="468313" y="1804988"/>
            <a:ext cx="4032250" cy="4103687"/>
          </a:xfrm>
          <a:prstGeom prst="rect">
            <a:avLst/>
          </a:prstGeom>
          <a:noFill/>
          <a:ln w="9525">
            <a:solidFill>
              <a:srgbClr val="CC00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7412" name="Picture 6"/>
          <p:cNvPicPr>
            <a:picLocks noChangeAspect="1" noChangeArrowheads="1"/>
          </p:cNvPicPr>
          <p:nvPr/>
        </p:nvPicPr>
        <p:blipFill>
          <a:blip r:embed="rId6" cstate="print">
            <a:extLst>
              <a:ext uri="{28A0092B-C50C-407E-A947-70E740481C1C}">
                <a14:useLocalDpi xmlns:a14="http://schemas.microsoft.com/office/drawing/2010/main" xmlns="" val="0"/>
              </a:ext>
            </a:extLst>
          </a:blip>
          <a:srcRect l="8360" t="4739" r="7806" b="2106"/>
          <a:stretch>
            <a:fillRect/>
          </a:stretch>
        </p:blipFill>
        <p:spPr bwMode="auto">
          <a:xfrm>
            <a:off x="4572000" y="1804988"/>
            <a:ext cx="4176713" cy="4071937"/>
          </a:xfrm>
          <a:prstGeom prst="rect">
            <a:avLst/>
          </a:prstGeom>
          <a:noFill/>
          <a:ln w="9525">
            <a:solidFill>
              <a:srgbClr val="CC00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7414" name="Line 10"/>
          <p:cNvSpPr>
            <a:spLocks noChangeShapeType="1"/>
          </p:cNvSpPr>
          <p:nvPr/>
        </p:nvSpPr>
        <p:spPr bwMode="auto">
          <a:xfrm>
            <a:off x="2915817" y="692696"/>
            <a:ext cx="3312368" cy="0"/>
          </a:xfrm>
          <a:prstGeom prst="line">
            <a:avLst/>
          </a:prstGeom>
          <a:noFill/>
          <a:ln w="38100">
            <a:solidFill>
              <a:srgbClr val="CC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a:p>
        </p:txBody>
      </p:sp>
      <p:sp>
        <p:nvSpPr>
          <p:cNvPr id="2" name="TextBox 1"/>
          <p:cNvSpPr txBox="1"/>
          <p:nvPr/>
        </p:nvSpPr>
        <p:spPr>
          <a:xfrm>
            <a:off x="611560" y="836712"/>
            <a:ext cx="4104456" cy="646331"/>
          </a:xfrm>
          <a:prstGeom prst="rect">
            <a:avLst/>
          </a:prstGeom>
          <a:solidFill>
            <a:schemeClr val="accent6">
              <a:lumMod val="20000"/>
              <a:lumOff val="80000"/>
            </a:schemeClr>
          </a:solidFill>
          <a:ln>
            <a:solidFill>
              <a:srgbClr val="C00000"/>
            </a:solidFill>
          </a:ln>
        </p:spPr>
        <p:txBody>
          <a:bodyPr wrap="square" rtlCol="0">
            <a:spAutoFit/>
          </a:bodyPr>
          <a:lstStyle/>
          <a:p>
            <a:r>
              <a:rPr lang="en-GB" dirty="0" smtClean="0"/>
              <a:t>What happens to places that are not connected with a Core City?</a:t>
            </a:r>
            <a:endParaRPr lang="en-GB" dirty="0"/>
          </a:p>
        </p:txBody>
      </p:sp>
    </p:spTree>
    <p:extLst>
      <p:ext uri="{BB962C8B-B14F-4D97-AF65-F5344CB8AC3E}">
        <p14:creationId xmlns:p14="http://schemas.microsoft.com/office/powerpoint/2010/main" xmlns="" val="424851167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ChangeArrowheads="1"/>
          </p:cNvSpPr>
          <p:nvPr>
            <p:ph type="title"/>
          </p:nvPr>
        </p:nvSpPr>
        <p:spPr>
          <a:xfrm>
            <a:off x="468313" y="188913"/>
            <a:ext cx="8229600" cy="922337"/>
          </a:xfrm>
          <a:ln w="28575">
            <a:noFill/>
          </a:ln>
        </p:spPr>
        <p:txBody>
          <a:bodyPr>
            <a:normAutofit/>
          </a:bodyPr>
          <a:lstStyle/>
          <a:p>
            <a:pPr eaLnBrk="1" hangingPunct="1"/>
            <a:r>
              <a:rPr lang="en-GB" sz="2800" dirty="0" smtClean="0">
                <a:latin typeface="+mn-lt"/>
              </a:rPr>
              <a:t>City relationship patterns Yorkshire and Humber</a:t>
            </a:r>
            <a:endParaRPr lang="en-US" sz="2800" dirty="0" smtClean="0">
              <a:latin typeface="+mn-lt"/>
            </a:endParaRPr>
          </a:p>
        </p:txBody>
      </p:sp>
      <p:pic>
        <p:nvPicPr>
          <p:cNvPr id="15363" name="Picture 5" descr="TTWA patterns v2"/>
          <p:cNvPicPr>
            <a:picLocks noChangeAspect="1" noChangeArrowheads="1"/>
          </p:cNvPicPr>
          <p:nvPr/>
        </p:nvPicPr>
        <p:blipFill>
          <a:blip r:embed="rId3" cstate="print">
            <a:extLst>
              <a:ext uri="{28A0092B-C50C-407E-A947-70E740481C1C}">
                <a14:useLocalDpi xmlns:a14="http://schemas.microsoft.com/office/drawing/2010/main" xmlns="" val="0"/>
              </a:ext>
            </a:extLst>
          </a:blip>
          <a:srcRect l="5545" t="377"/>
          <a:stretch>
            <a:fillRect/>
          </a:stretch>
        </p:blipFill>
        <p:spPr bwMode="auto">
          <a:xfrm>
            <a:off x="468313" y="1196975"/>
            <a:ext cx="7058025" cy="5260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5364" name="Text Box 6"/>
          <p:cNvSpPr txBox="1">
            <a:spLocks noChangeArrowheads="1"/>
          </p:cNvSpPr>
          <p:nvPr/>
        </p:nvSpPr>
        <p:spPr bwMode="auto">
          <a:xfrm>
            <a:off x="468313" y="6381750"/>
            <a:ext cx="8135937" cy="284163"/>
          </a:xfrm>
          <a:prstGeom prst="rect">
            <a:avLst/>
          </a:prstGeom>
          <a:noFill/>
          <a:ln w="9525">
            <a:no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n-GB" sz="1200" dirty="0">
                <a:latin typeface="+mn-lt"/>
              </a:rPr>
              <a:t>Source: Work Foundation, SURF and Centre for </a:t>
            </a:r>
            <a:r>
              <a:rPr lang="en-GB" sz="1200" dirty="0" smtClean="0">
                <a:latin typeface="+mn-lt"/>
              </a:rPr>
              <a:t>Cities</a:t>
            </a:r>
            <a:endParaRPr lang="en-US" sz="1200" dirty="0">
              <a:latin typeface="+mn-lt"/>
            </a:endParaRPr>
          </a:p>
        </p:txBody>
      </p:sp>
      <p:sp>
        <p:nvSpPr>
          <p:cNvPr id="15365" name="Text Box 7"/>
          <p:cNvSpPr txBox="1">
            <a:spLocks noChangeArrowheads="1"/>
          </p:cNvSpPr>
          <p:nvPr/>
        </p:nvSpPr>
        <p:spPr bwMode="auto">
          <a:xfrm>
            <a:off x="179388" y="2205038"/>
            <a:ext cx="1800225"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n-GB" sz="1400" b="1">
                <a:solidFill>
                  <a:srgbClr val="CC0000"/>
                </a:solidFill>
                <a:latin typeface="Century Gothic" pitchFamily="34" charset="0"/>
              </a:rPr>
              <a:t>Leeds City Region</a:t>
            </a:r>
            <a:endParaRPr lang="en-US" sz="1400" b="1">
              <a:solidFill>
                <a:srgbClr val="CC0000"/>
              </a:solidFill>
              <a:latin typeface="Century Gothic" pitchFamily="34" charset="0"/>
            </a:endParaRPr>
          </a:p>
        </p:txBody>
      </p:sp>
      <p:sp>
        <p:nvSpPr>
          <p:cNvPr id="15366" name="Line 8"/>
          <p:cNvSpPr>
            <a:spLocks noChangeShapeType="1"/>
          </p:cNvSpPr>
          <p:nvPr/>
        </p:nvSpPr>
        <p:spPr bwMode="auto">
          <a:xfrm>
            <a:off x="827088" y="2492375"/>
            <a:ext cx="1296987" cy="1223963"/>
          </a:xfrm>
          <a:prstGeom prst="line">
            <a:avLst/>
          </a:prstGeom>
          <a:noFill/>
          <a:ln w="28575">
            <a:solidFill>
              <a:srgbClr val="CC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a:p>
        </p:txBody>
      </p:sp>
      <p:sp>
        <p:nvSpPr>
          <p:cNvPr id="15367" name="Text Box 9"/>
          <p:cNvSpPr txBox="1">
            <a:spLocks noChangeArrowheads="1"/>
          </p:cNvSpPr>
          <p:nvPr/>
        </p:nvSpPr>
        <p:spPr bwMode="auto">
          <a:xfrm>
            <a:off x="3311524" y="5857164"/>
            <a:ext cx="2449513"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n-GB" sz="1400" b="1" dirty="0">
                <a:solidFill>
                  <a:srgbClr val="CC0000"/>
                </a:solidFill>
                <a:latin typeface="Century Gothic" pitchFamily="34" charset="0"/>
              </a:rPr>
              <a:t>Sheffield City Region</a:t>
            </a:r>
            <a:endParaRPr lang="en-US" sz="1400" b="1" dirty="0">
              <a:solidFill>
                <a:srgbClr val="CC0000"/>
              </a:solidFill>
              <a:latin typeface="Century Gothic" pitchFamily="34" charset="0"/>
            </a:endParaRPr>
          </a:p>
        </p:txBody>
      </p:sp>
      <p:sp>
        <p:nvSpPr>
          <p:cNvPr id="15368" name="Line 10"/>
          <p:cNvSpPr>
            <a:spLocks noChangeShapeType="1"/>
          </p:cNvSpPr>
          <p:nvPr/>
        </p:nvSpPr>
        <p:spPr bwMode="auto">
          <a:xfrm flipH="1" flipV="1">
            <a:off x="2787308" y="5524301"/>
            <a:ext cx="1113259" cy="332861"/>
          </a:xfrm>
          <a:prstGeom prst="line">
            <a:avLst/>
          </a:prstGeom>
          <a:noFill/>
          <a:ln w="28575">
            <a:solidFill>
              <a:srgbClr val="CC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a:p>
        </p:txBody>
      </p:sp>
      <p:sp>
        <p:nvSpPr>
          <p:cNvPr id="15369" name="Text Box 11"/>
          <p:cNvSpPr txBox="1">
            <a:spLocks noChangeArrowheads="1"/>
          </p:cNvSpPr>
          <p:nvPr/>
        </p:nvSpPr>
        <p:spPr bwMode="auto">
          <a:xfrm>
            <a:off x="6372225" y="4221163"/>
            <a:ext cx="1943100" cy="517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n-GB" sz="1400" b="1">
                <a:solidFill>
                  <a:srgbClr val="CC0000"/>
                </a:solidFill>
                <a:latin typeface="Century Gothic" pitchFamily="34" charset="0"/>
              </a:rPr>
              <a:t>Hull and Humber Ports</a:t>
            </a:r>
            <a:endParaRPr lang="en-US" sz="1400" b="1">
              <a:solidFill>
                <a:srgbClr val="CC0000"/>
              </a:solidFill>
              <a:latin typeface="Century Gothic" pitchFamily="34" charset="0"/>
            </a:endParaRPr>
          </a:p>
        </p:txBody>
      </p:sp>
      <p:sp>
        <p:nvSpPr>
          <p:cNvPr id="15370" name="Line 12"/>
          <p:cNvSpPr>
            <a:spLocks noChangeShapeType="1"/>
          </p:cNvSpPr>
          <p:nvPr/>
        </p:nvSpPr>
        <p:spPr bwMode="auto">
          <a:xfrm flipH="1" flipV="1">
            <a:off x="5867400" y="4292600"/>
            <a:ext cx="433388" cy="73025"/>
          </a:xfrm>
          <a:prstGeom prst="line">
            <a:avLst/>
          </a:prstGeom>
          <a:noFill/>
          <a:ln w="28575">
            <a:solidFill>
              <a:srgbClr val="CC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a:p>
        </p:txBody>
      </p:sp>
      <p:sp>
        <p:nvSpPr>
          <p:cNvPr id="15371" name="Line 13"/>
          <p:cNvSpPr>
            <a:spLocks noChangeShapeType="1"/>
          </p:cNvSpPr>
          <p:nvPr/>
        </p:nvSpPr>
        <p:spPr bwMode="auto">
          <a:xfrm>
            <a:off x="1065288" y="836613"/>
            <a:ext cx="6955029" cy="0"/>
          </a:xfrm>
          <a:prstGeom prst="line">
            <a:avLst/>
          </a:prstGeom>
          <a:noFill/>
          <a:ln w="38100">
            <a:solidFill>
              <a:srgbClr val="CC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a:p>
        </p:txBody>
      </p:sp>
      <p:sp>
        <p:nvSpPr>
          <p:cNvPr id="2" name="TextBox 1"/>
          <p:cNvSpPr txBox="1"/>
          <p:nvPr/>
        </p:nvSpPr>
        <p:spPr>
          <a:xfrm>
            <a:off x="304800" y="4847269"/>
            <a:ext cx="1213153" cy="523220"/>
          </a:xfrm>
          <a:prstGeom prst="rect">
            <a:avLst/>
          </a:prstGeom>
          <a:noFill/>
        </p:spPr>
        <p:txBody>
          <a:bodyPr wrap="none" rtlCol="0">
            <a:spAutoFit/>
          </a:bodyPr>
          <a:lstStyle/>
          <a:p>
            <a:r>
              <a:rPr lang="en-GB" sz="1400" b="1" dirty="0" smtClean="0">
                <a:solidFill>
                  <a:schemeClr val="accent4">
                    <a:lumMod val="50000"/>
                  </a:schemeClr>
                </a:solidFill>
              </a:rPr>
              <a:t>Calderdale </a:t>
            </a:r>
          </a:p>
          <a:p>
            <a:r>
              <a:rPr lang="en-GB" sz="1400" b="1" dirty="0" smtClean="0">
                <a:solidFill>
                  <a:schemeClr val="accent4">
                    <a:lumMod val="50000"/>
                  </a:schemeClr>
                </a:solidFill>
              </a:rPr>
              <a:t>– isolated city</a:t>
            </a:r>
            <a:endParaRPr lang="en-GB" sz="1400" b="1" dirty="0">
              <a:solidFill>
                <a:schemeClr val="accent4">
                  <a:lumMod val="50000"/>
                </a:schemeClr>
              </a:solidFill>
            </a:endParaRPr>
          </a:p>
        </p:txBody>
      </p:sp>
      <p:cxnSp>
        <p:nvCxnSpPr>
          <p:cNvPr id="6" name="Straight Arrow Connector 5"/>
          <p:cNvCxnSpPr>
            <a:stCxn id="2" idx="0"/>
          </p:cNvCxnSpPr>
          <p:nvPr/>
        </p:nvCxnSpPr>
        <p:spPr>
          <a:xfrm flipV="1">
            <a:off x="911377" y="4479925"/>
            <a:ext cx="307823" cy="367344"/>
          </a:xfrm>
          <a:prstGeom prst="straightConnector1">
            <a:avLst/>
          </a:prstGeom>
          <a:ln w="28575">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362200" y="2492375"/>
            <a:ext cx="1121013" cy="369332"/>
          </a:xfrm>
          <a:prstGeom prst="rect">
            <a:avLst/>
          </a:prstGeom>
          <a:noFill/>
        </p:spPr>
        <p:txBody>
          <a:bodyPr wrap="none" rtlCol="0">
            <a:spAutoFit/>
          </a:bodyPr>
          <a:lstStyle/>
          <a:p>
            <a:r>
              <a:rPr lang="en-GB" dirty="0" smtClean="0"/>
              <a:t>Harrogate</a:t>
            </a:r>
            <a:endParaRPr lang="en-GB" dirty="0"/>
          </a:p>
        </p:txBody>
      </p:sp>
      <p:sp>
        <p:nvSpPr>
          <p:cNvPr id="9" name="TextBox 8"/>
          <p:cNvSpPr txBox="1"/>
          <p:nvPr/>
        </p:nvSpPr>
        <p:spPr>
          <a:xfrm>
            <a:off x="1371600" y="5661025"/>
            <a:ext cx="1415709" cy="523220"/>
          </a:xfrm>
          <a:prstGeom prst="rect">
            <a:avLst/>
          </a:prstGeom>
          <a:noFill/>
        </p:spPr>
        <p:txBody>
          <a:bodyPr wrap="none" rtlCol="0">
            <a:spAutoFit/>
          </a:bodyPr>
          <a:lstStyle/>
          <a:p>
            <a:r>
              <a:rPr lang="en-GB" sz="1400" b="1" dirty="0" smtClean="0">
                <a:solidFill>
                  <a:schemeClr val="accent6">
                    <a:lumMod val="75000"/>
                  </a:schemeClr>
                </a:solidFill>
              </a:rPr>
              <a:t>Kirklees </a:t>
            </a:r>
          </a:p>
          <a:p>
            <a:r>
              <a:rPr lang="en-GB" sz="1400" b="1" dirty="0" smtClean="0">
                <a:solidFill>
                  <a:schemeClr val="accent6">
                    <a:lumMod val="75000"/>
                  </a:schemeClr>
                </a:solidFill>
              </a:rPr>
              <a:t>- Dependent city</a:t>
            </a:r>
            <a:endParaRPr lang="en-GB" sz="1400" b="1" dirty="0">
              <a:solidFill>
                <a:schemeClr val="accent6">
                  <a:lumMod val="75000"/>
                </a:schemeClr>
              </a:solidFill>
            </a:endParaRPr>
          </a:p>
        </p:txBody>
      </p:sp>
      <p:cxnSp>
        <p:nvCxnSpPr>
          <p:cNvPr id="11" name="Straight Arrow Connector 10"/>
          <p:cNvCxnSpPr/>
          <p:nvPr/>
        </p:nvCxnSpPr>
        <p:spPr>
          <a:xfrm flipV="1">
            <a:off x="1676400" y="4847269"/>
            <a:ext cx="76200" cy="813756"/>
          </a:xfrm>
          <a:prstGeom prst="straightConnector1">
            <a:avLst/>
          </a:prstGeom>
          <a:ln w="2857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613627" y="2515228"/>
            <a:ext cx="1231363" cy="523220"/>
          </a:xfrm>
          <a:prstGeom prst="rect">
            <a:avLst/>
          </a:prstGeom>
          <a:noFill/>
        </p:spPr>
        <p:txBody>
          <a:bodyPr wrap="none" rtlCol="0">
            <a:spAutoFit/>
          </a:bodyPr>
          <a:lstStyle/>
          <a:p>
            <a:r>
              <a:rPr lang="en-GB" sz="1400" b="1" dirty="0" smtClean="0">
                <a:solidFill>
                  <a:schemeClr val="accent1">
                    <a:lumMod val="75000"/>
                  </a:schemeClr>
                </a:solidFill>
              </a:rPr>
              <a:t>York </a:t>
            </a:r>
          </a:p>
          <a:p>
            <a:r>
              <a:rPr lang="en-GB" sz="1400" b="1" dirty="0" smtClean="0">
                <a:solidFill>
                  <a:schemeClr val="accent1">
                    <a:lumMod val="75000"/>
                  </a:schemeClr>
                </a:solidFill>
              </a:rPr>
              <a:t>- independent</a:t>
            </a:r>
            <a:endParaRPr lang="en-GB" sz="1400" b="1" dirty="0">
              <a:solidFill>
                <a:schemeClr val="accent1">
                  <a:lumMod val="75000"/>
                </a:schemeClr>
              </a:solidFill>
            </a:endParaRPr>
          </a:p>
        </p:txBody>
      </p:sp>
      <p:cxnSp>
        <p:nvCxnSpPr>
          <p:cNvPr id="15" name="Straight Arrow Connector 14"/>
          <p:cNvCxnSpPr/>
          <p:nvPr/>
        </p:nvCxnSpPr>
        <p:spPr>
          <a:xfrm flipH="1">
            <a:off x="3613627" y="2971800"/>
            <a:ext cx="130492" cy="22860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3464536" y="4477078"/>
            <a:ext cx="2402864" cy="307777"/>
          </a:xfrm>
          <a:prstGeom prst="rect">
            <a:avLst/>
          </a:prstGeom>
          <a:noFill/>
        </p:spPr>
        <p:txBody>
          <a:bodyPr wrap="square" rtlCol="0">
            <a:spAutoFit/>
          </a:bodyPr>
          <a:lstStyle/>
          <a:p>
            <a:r>
              <a:rPr lang="en-GB" sz="1400" b="1" dirty="0" smtClean="0">
                <a:solidFill>
                  <a:schemeClr val="accent6">
                    <a:lumMod val="75000"/>
                  </a:schemeClr>
                </a:solidFill>
              </a:rPr>
              <a:t>Wakefield – dependent city</a:t>
            </a:r>
            <a:endParaRPr lang="en-GB" sz="1400" b="1" dirty="0">
              <a:solidFill>
                <a:schemeClr val="accent6">
                  <a:lumMod val="75000"/>
                </a:schemeClr>
              </a:solidFill>
            </a:endParaRPr>
          </a:p>
        </p:txBody>
      </p:sp>
      <p:cxnSp>
        <p:nvCxnSpPr>
          <p:cNvPr id="19" name="Straight Arrow Connector 18"/>
          <p:cNvCxnSpPr/>
          <p:nvPr/>
        </p:nvCxnSpPr>
        <p:spPr>
          <a:xfrm flipH="1">
            <a:off x="3048000" y="4663597"/>
            <a:ext cx="371475" cy="75091"/>
          </a:xfrm>
          <a:prstGeom prst="straightConnector1">
            <a:avLst/>
          </a:prstGeom>
          <a:ln w="2857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2027491" y="2084685"/>
            <a:ext cx="2216119" cy="307777"/>
          </a:xfrm>
          <a:prstGeom prst="rect">
            <a:avLst/>
          </a:prstGeom>
          <a:noFill/>
          <a:ln>
            <a:noFill/>
          </a:ln>
        </p:spPr>
        <p:txBody>
          <a:bodyPr wrap="none" rtlCol="0">
            <a:spAutoFit/>
          </a:bodyPr>
          <a:lstStyle/>
          <a:p>
            <a:r>
              <a:rPr lang="en-GB" sz="1400" b="1" dirty="0" smtClean="0">
                <a:solidFill>
                  <a:schemeClr val="accent6">
                    <a:lumMod val="75000"/>
                  </a:schemeClr>
                </a:solidFill>
              </a:rPr>
              <a:t>Harrogate – dependent city</a:t>
            </a:r>
            <a:endParaRPr lang="en-GB" sz="1400" b="1" dirty="0">
              <a:solidFill>
                <a:schemeClr val="accent6">
                  <a:lumMod val="75000"/>
                </a:schemeClr>
              </a:solidFill>
            </a:endParaRPr>
          </a:p>
        </p:txBody>
      </p:sp>
      <p:cxnSp>
        <p:nvCxnSpPr>
          <p:cNvPr id="25" name="Straight Arrow Connector 24"/>
          <p:cNvCxnSpPr/>
          <p:nvPr/>
        </p:nvCxnSpPr>
        <p:spPr>
          <a:xfrm flipH="1">
            <a:off x="2209800" y="2357438"/>
            <a:ext cx="152400" cy="319603"/>
          </a:xfrm>
          <a:prstGeom prst="straightConnector1">
            <a:avLst/>
          </a:prstGeom>
          <a:ln w="2857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112788" y="3060525"/>
            <a:ext cx="1563612" cy="523220"/>
          </a:xfrm>
          <a:prstGeom prst="rect">
            <a:avLst/>
          </a:prstGeom>
          <a:noFill/>
        </p:spPr>
        <p:txBody>
          <a:bodyPr wrap="square" rtlCol="0">
            <a:spAutoFit/>
          </a:bodyPr>
          <a:lstStyle/>
          <a:p>
            <a:r>
              <a:rPr lang="en-GB" sz="1400" b="1" dirty="0" smtClean="0">
                <a:solidFill>
                  <a:schemeClr val="accent3">
                    <a:lumMod val="50000"/>
                  </a:schemeClr>
                </a:solidFill>
              </a:rPr>
              <a:t>Bradford – inter-dependent city</a:t>
            </a:r>
            <a:endParaRPr lang="en-GB" sz="1400" b="1" dirty="0">
              <a:solidFill>
                <a:schemeClr val="accent3">
                  <a:lumMod val="50000"/>
                </a:schemeClr>
              </a:solidFill>
            </a:endParaRPr>
          </a:p>
        </p:txBody>
      </p:sp>
      <p:cxnSp>
        <p:nvCxnSpPr>
          <p:cNvPr id="28" name="Straight Arrow Connector 27"/>
          <p:cNvCxnSpPr/>
          <p:nvPr/>
        </p:nvCxnSpPr>
        <p:spPr>
          <a:xfrm>
            <a:off x="1079500" y="3429000"/>
            <a:ext cx="396081" cy="287338"/>
          </a:xfrm>
          <a:prstGeom prst="straightConnector1">
            <a:avLst/>
          </a:prstGeom>
          <a:ln w="28575">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3974123" y="5216525"/>
            <a:ext cx="2006255" cy="307777"/>
          </a:xfrm>
          <a:prstGeom prst="rect">
            <a:avLst/>
          </a:prstGeom>
          <a:noFill/>
        </p:spPr>
        <p:txBody>
          <a:bodyPr wrap="none" rtlCol="0">
            <a:spAutoFit/>
          </a:bodyPr>
          <a:lstStyle/>
          <a:p>
            <a:r>
              <a:rPr lang="en-GB" sz="1400" b="1" dirty="0" smtClean="0">
                <a:solidFill>
                  <a:schemeClr val="accent4">
                    <a:lumMod val="50000"/>
                  </a:schemeClr>
                </a:solidFill>
              </a:rPr>
              <a:t>Doncaster – isolated city</a:t>
            </a:r>
            <a:endParaRPr lang="en-GB" sz="1400" b="1" dirty="0">
              <a:solidFill>
                <a:schemeClr val="accent4">
                  <a:lumMod val="50000"/>
                </a:schemeClr>
              </a:solidFill>
            </a:endParaRPr>
          </a:p>
        </p:txBody>
      </p:sp>
      <p:cxnSp>
        <p:nvCxnSpPr>
          <p:cNvPr id="31" name="Straight Arrow Connector 30"/>
          <p:cNvCxnSpPr>
            <a:stCxn id="29" idx="1"/>
          </p:cNvCxnSpPr>
          <p:nvPr/>
        </p:nvCxnSpPr>
        <p:spPr>
          <a:xfrm flipH="1" flipV="1">
            <a:off x="3678873" y="5254148"/>
            <a:ext cx="295250" cy="116266"/>
          </a:xfrm>
          <a:prstGeom prst="straightConnector1">
            <a:avLst/>
          </a:prstGeom>
          <a:ln w="28575">
            <a:solidFill>
              <a:schemeClr val="accent4">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5373" name="TextBox 15372"/>
          <p:cNvSpPr txBox="1"/>
          <p:nvPr/>
        </p:nvSpPr>
        <p:spPr>
          <a:xfrm>
            <a:off x="2964028" y="6083995"/>
            <a:ext cx="2141372" cy="307777"/>
          </a:xfrm>
          <a:prstGeom prst="rect">
            <a:avLst/>
          </a:prstGeom>
          <a:noFill/>
        </p:spPr>
        <p:txBody>
          <a:bodyPr wrap="square" rtlCol="0">
            <a:spAutoFit/>
          </a:bodyPr>
          <a:lstStyle/>
          <a:p>
            <a:r>
              <a:rPr lang="en-GB" sz="1400" b="1" dirty="0" smtClean="0">
                <a:solidFill>
                  <a:schemeClr val="accent4">
                    <a:lumMod val="50000"/>
                  </a:schemeClr>
                </a:solidFill>
              </a:rPr>
              <a:t>Bolsover – isolated city</a:t>
            </a:r>
            <a:endParaRPr lang="en-GB" sz="1400" b="1" dirty="0">
              <a:solidFill>
                <a:schemeClr val="accent4">
                  <a:lumMod val="50000"/>
                </a:schemeClr>
              </a:solidFill>
            </a:endParaRPr>
          </a:p>
        </p:txBody>
      </p:sp>
      <p:sp>
        <p:nvSpPr>
          <p:cNvPr id="15374" name="TextBox 15373"/>
          <p:cNvSpPr txBox="1"/>
          <p:nvPr/>
        </p:nvSpPr>
        <p:spPr>
          <a:xfrm>
            <a:off x="3773237" y="4908168"/>
            <a:ext cx="2112951" cy="307777"/>
          </a:xfrm>
          <a:prstGeom prst="rect">
            <a:avLst/>
          </a:prstGeom>
          <a:noFill/>
        </p:spPr>
        <p:txBody>
          <a:bodyPr wrap="none" rtlCol="0">
            <a:spAutoFit/>
          </a:bodyPr>
          <a:lstStyle/>
          <a:p>
            <a:r>
              <a:rPr lang="en-GB" sz="1400" b="1" dirty="0" smtClean="0">
                <a:solidFill>
                  <a:schemeClr val="accent6">
                    <a:lumMod val="75000"/>
                  </a:schemeClr>
                </a:solidFill>
              </a:rPr>
              <a:t>Barnsley – dependent city</a:t>
            </a:r>
            <a:endParaRPr lang="en-GB" sz="1400" b="1" dirty="0">
              <a:solidFill>
                <a:schemeClr val="accent6">
                  <a:lumMod val="75000"/>
                </a:schemeClr>
              </a:solidFill>
            </a:endParaRPr>
          </a:p>
        </p:txBody>
      </p:sp>
      <p:cxnSp>
        <p:nvCxnSpPr>
          <p:cNvPr id="15376" name="Straight Arrow Connector 15375"/>
          <p:cNvCxnSpPr>
            <a:stCxn id="15374" idx="1"/>
          </p:cNvCxnSpPr>
          <p:nvPr/>
        </p:nvCxnSpPr>
        <p:spPr>
          <a:xfrm flipH="1">
            <a:off x="2667000" y="5062057"/>
            <a:ext cx="1106237" cy="153888"/>
          </a:xfrm>
          <a:prstGeom prst="straightConnector1">
            <a:avLst/>
          </a:prstGeom>
          <a:ln w="2857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5377" name="TextBox 15376"/>
          <p:cNvSpPr txBox="1"/>
          <p:nvPr/>
        </p:nvSpPr>
        <p:spPr>
          <a:xfrm>
            <a:off x="443269" y="6043196"/>
            <a:ext cx="3300850" cy="307777"/>
          </a:xfrm>
          <a:prstGeom prst="rect">
            <a:avLst/>
          </a:prstGeom>
          <a:noFill/>
        </p:spPr>
        <p:txBody>
          <a:bodyPr wrap="square" rtlCol="0">
            <a:spAutoFit/>
          </a:bodyPr>
          <a:lstStyle/>
          <a:p>
            <a:r>
              <a:rPr lang="en-GB" sz="1400" b="1" dirty="0" smtClean="0">
                <a:solidFill>
                  <a:schemeClr val="accent6">
                    <a:lumMod val="75000"/>
                  </a:schemeClr>
                </a:solidFill>
              </a:rPr>
              <a:t>NE Derbyshire - dependent</a:t>
            </a:r>
            <a:endParaRPr lang="en-GB" sz="1400" b="1" dirty="0">
              <a:solidFill>
                <a:schemeClr val="accent6">
                  <a:lumMod val="75000"/>
                </a:schemeClr>
              </a:solidFill>
            </a:endParaRPr>
          </a:p>
        </p:txBody>
      </p:sp>
      <p:sp>
        <p:nvSpPr>
          <p:cNvPr id="15378" name="TextBox 15377"/>
          <p:cNvSpPr txBox="1"/>
          <p:nvPr/>
        </p:nvSpPr>
        <p:spPr>
          <a:xfrm>
            <a:off x="5486399" y="3426273"/>
            <a:ext cx="2039939" cy="523220"/>
          </a:xfrm>
          <a:prstGeom prst="rect">
            <a:avLst/>
          </a:prstGeom>
          <a:noFill/>
        </p:spPr>
        <p:txBody>
          <a:bodyPr wrap="square" rtlCol="0">
            <a:spAutoFit/>
          </a:bodyPr>
          <a:lstStyle/>
          <a:p>
            <a:r>
              <a:rPr lang="en-GB" sz="1400" b="1" dirty="0" smtClean="0">
                <a:solidFill>
                  <a:srgbClr val="C00000"/>
                </a:solidFill>
              </a:rPr>
              <a:t>Hull –</a:t>
            </a:r>
            <a:r>
              <a:rPr lang="en-GB" sz="1400" dirty="0" smtClean="0"/>
              <a:t> </a:t>
            </a:r>
            <a:r>
              <a:rPr lang="en-GB" sz="1400" b="1" dirty="0" smtClean="0">
                <a:solidFill>
                  <a:schemeClr val="accent4">
                    <a:lumMod val="50000"/>
                  </a:schemeClr>
                </a:solidFill>
              </a:rPr>
              <a:t>isolated</a:t>
            </a:r>
            <a:r>
              <a:rPr lang="en-GB" sz="1400" dirty="0" smtClean="0"/>
              <a:t> </a:t>
            </a:r>
            <a:r>
              <a:rPr lang="en-GB" sz="1400" b="1" dirty="0" smtClean="0">
                <a:solidFill>
                  <a:schemeClr val="accent6">
                    <a:lumMod val="75000"/>
                  </a:schemeClr>
                </a:solidFill>
              </a:rPr>
              <a:t>or dependent </a:t>
            </a:r>
            <a:r>
              <a:rPr lang="en-GB" sz="1400" dirty="0" smtClean="0"/>
              <a:t>relationships</a:t>
            </a:r>
            <a:endParaRPr lang="en-GB" sz="1400" dirty="0"/>
          </a:p>
        </p:txBody>
      </p:sp>
      <p:sp>
        <p:nvSpPr>
          <p:cNvPr id="51" name="TextBox 50"/>
          <p:cNvSpPr txBox="1"/>
          <p:nvPr/>
        </p:nvSpPr>
        <p:spPr>
          <a:xfrm>
            <a:off x="5980378" y="5254147"/>
            <a:ext cx="2039939" cy="523220"/>
          </a:xfrm>
          <a:prstGeom prst="rect">
            <a:avLst/>
          </a:prstGeom>
          <a:noFill/>
        </p:spPr>
        <p:txBody>
          <a:bodyPr wrap="square" rtlCol="0">
            <a:spAutoFit/>
          </a:bodyPr>
          <a:lstStyle/>
          <a:p>
            <a:r>
              <a:rPr lang="en-GB" sz="1400" b="1" dirty="0" smtClean="0">
                <a:solidFill>
                  <a:srgbClr val="C00000"/>
                </a:solidFill>
              </a:rPr>
              <a:t>Grimsby –</a:t>
            </a:r>
            <a:r>
              <a:rPr lang="en-GB" sz="1400" dirty="0" smtClean="0"/>
              <a:t> </a:t>
            </a:r>
            <a:r>
              <a:rPr lang="en-GB" sz="1400" b="1" dirty="0" smtClean="0">
                <a:solidFill>
                  <a:schemeClr val="accent4">
                    <a:lumMod val="50000"/>
                  </a:schemeClr>
                </a:solidFill>
              </a:rPr>
              <a:t>isolated</a:t>
            </a:r>
            <a:r>
              <a:rPr lang="en-GB" sz="1400" dirty="0" smtClean="0"/>
              <a:t> </a:t>
            </a:r>
            <a:r>
              <a:rPr lang="en-GB" sz="1400" b="1" dirty="0" smtClean="0">
                <a:solidFill>
                  <a:schemeClr val="accent6">
                    <a:lumMod val="75000"/>
                  </a:schemeClr>
                </a:solidFill>
              </a:rPr>
              <a:t>or dependent </a:t>
            </a:r>
            <a:r>
              <a:rPr lang="en-GB" sz="1400" dirty="0" smtClean="0"/>
              <a:t>relationships</a:t>
            </a:r>
            <a:endParaRPr lang="en-GB" sz="1400" dirty="0"/>
          </a:p>
        </p:txBody>
      </p:sp>
      <p:sp>
        <p:nvSpPr>
          <p:cNvPr id="3" name="TextBox 2"/>
          <p:cNvSpPr txBox="1"/>
          <p:nvPr/>
        </p:nvSpPr>
        <p:spPr>
          <a:xfrm>
            <a:off x="5087287" y="2799170"/>
            <a:ext cx="3960439" cy="646331"/>
          </a:xfrm>
          <a:prstGeom prst="rect">
            <a:avLst/>
          </a:prstGeom>
          <a:solidFill>
            <a:schemeClr val="accent6">
              <a:lumMod val="20000"/>
              <a:lumOff val="80000"/>
            </a:schemeClr>
          </a:solidFill>
          <a:ln>
            <a:solidFill>
              <a:srgbClr val="C00000"/>
            </a:solidFill>
          </a:ln>
        </p:spPr>
        <p:txBody>
          <a:bodyPr wrap="square" rtlCol="0">
            <a:spAutoFit/>
          </a:bodyPr>
          <a:lstStyle/>
          <a:p>
            <a:r>
              <a:rPr lang="en-GB" dirty="0" smtClean="0"/>
              <a:t>Will we see a growing widening  gap in economic and institutional capacity? </a:t>
            </a:r>
            <a:endParaRPr lang="en-GB" dirty="0"/>
          </a:p>
        </p:txBody>
      </p:sp>
    </p:spTree>
    <p:extLst>
      <p:ext uri="{BB962C8B-B14F-4D97-AF65-F5344CB8AC3E}">
        <p14:creationId xmlns:p14="http://schemas.microsoft.com/office/powerpoint/2010/main" xmlns="" val="103450152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7380" y="2455118"/>
            <a:ext cx="6552728" cy="2862322"/>
          </a:xfrm>
          <a:prstGeom prst="rect">
            <a:avLst/>
          </a:prstGeom>
          <a:solidFill>
            <a:schemeClr val="accent2">
              <a:lumMod val="20000"/>
              <a:lumOff val="80000"/>
            </a:schemeClr>
          </a:solidFill>
          <a:ln w="28575">
            <a:solidFill>
              <a:schemeClr val="tx1">
                <a:lumMod val="85000"/>
                <a:lumOff val="15000"/>
              </a:schemeClr>
            </a:solidFill>
          </a:ln>
        </p:spPr>
        <p:txBody>
          <a:bodyPr wrap="square" rtlCol="0">
            <a:spAutoFit/>
          </a:bodyPr>
          <a:lstStyle/>
          <a:p>
            <a:endParaRPr lang="en-GB" dirty="0" smtClean="0"/>
          </a:p>
          <a:p>
            <a:endParaRPr lang="en-GB" dirty="0"/>
          </a:p>
          <a:p>
            <a:endParaRPr lang="en-GB" dirty="0" smtClean="0"/>
          </a:p>
          <a:p>
            <a:endParaRPr lang="en-GB" dirty="0"/>
          </a:p>
          <a:p>
            <a:endParaRPr lang="en-GB" dirty="0" smtClean="0"/>
          </a:p>
          <a:p>
            <a:endParaRPr lang="en-GB" dirty="0"/>
          </a:p>
          <a:p>
            <a:endParaRPr lang="en-GB" dirty="0" smtClean="0"/>
          </a:p>
          <a:p>
            <a:endParaRPr lang="en-GB" dirty="0"/>
          </a:p>
          <a:p>
            <a:endParaRPr lang="en-GB" dirty="0" smtClean="0"/>
          </a:p>
          <a:p>
            <a:endParaRPr lang="en-GB" dirty="0"/>
          </a:p>
        </p:txBody>
      </p:sp>
      <p:sp>
        <p:nvSpPr>
          <p:cNvPr id="9" name="Rectangle 8"/>
          <p:cNvSpPr/>
          <p:nvPr/>
        </p:nvSpPr>
        <p:spPr>
          <a:xfrm>
            <a:off x="1968178" y="5347952"/>
            <a:ext cx="5904656" cy="1127163"/>
          </a:xfrm>
          <a:prstGeom prst="rect">
            <a:avLst/>
          </a:prstGeom>
          <a:solidFill>
            <a:schemeClr val="accent4">
              <a:lumMod val="20000"/>
              <a:lumOff val="8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p:cNvSpPr txBox="1"/>
          <p:nvPr/>
        </p:nvSpPr>
        <p:spPr>
          <a:xfrm>
            <a:off x="4236430" y="5748063"/>
            <a:ext cx="1368152" cy="400110"/>
          </a:xfrm>
          <a:prstGeom prst="rect">
            <a:avLst/>
          </a:prstGeom>
          <a:noFill/>
        </p:spPr>
        <p:txBody>
          <a:bodyPr wrap="square" rtlCol="0">
            <a:spAutoFit/>
          </a:bodyPr>
          <a:lstStyle/>
          <a:p>
            <a:pPr algn="ctr"/>
            <a:r>
              <a:rPr lang="en-GB" sz="2000" dirty="0" smtClean="0"/>
              <a:t>National</a:t>
            </a:r>
            <a:endParaRPr lang="en-GB" sz="2000" dirty="0"/>
          </a:p>
        </p:txBody>
      </p:sp>
      <p:cxnSp>
        <p:nvCxnSpPr>
          <p:cNvPr id="19" name="Straight Connector 18"/>
          <p:cNvCxnSpPr/>
          <p:nvPr/>
        </p:nvCxnSpPr>
        <p:spPr>
          <a:xfrm>
            <a:off x="4821684" y="1844685"/>
            <a:ext cx="74352" cy="24473"/>
          </a:xfrm>
          <a:prstGeom prst="line">
            <a:avLst/>
          </a:prstGeom>
        </p:spPr>
        <p:style>
          <a:lnRef idx="1">
            <a:schemeClr val="accent1"/>
          </a:lnRef>
          <a:fillRef idx="0">
            <a:schemeClr val="accent1"/>
          </a:fillRef>
          <a:effectRef idx="0">
            <a:schemeClr val="accent1"/>
          </a:effectRef>
          <a:fontRef idx="minor">
            <a:schemeClr val="tx1"/>
          </a:fontRef>
        </p:style>
      </p:cxnSp>
      <p:sp>
        <p:nvSpPr>
          <p:cNvPr id="24" name="Oval 23"/>
          <p:cNvSpPr/>
          <p:nvPr/>
        </p:nvSpPr>
        <p:spPr>
          <a:xfrm>
            <a:off x="2802448" y="1052736"/>
            <a:ext cx="3726414" cy="2400736"/>
          </a:xfrm>
          <a:prstGeom prst="ellipse">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p:cNvSpPr/>
          <p:nvPr/>
        </p:nvSpPr>
        <p:spPr>
          <a:xfrm>
            <a:off x="3850795" y="1600138"/>
            <a:ext cx="1578387" cy="10801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p:cNvSpPr txBox="1"/>
          <p:nvPr/>
        </p:nvSpPr>
        <p:spPr>
          <a:xfrm>
            <a:off x="3929143" y="1940143"/>
            <a:ext cx="1368152" cy="400110"/>
          </a:xfrm>
          <a:prstGeom prst="rect">
            <a:avLst/>
          </a:prstGeom>
          <a:noFill/>
        </p:spPr>
        <p:txBody>
          <a:bodyPr wrap="square" rtlCol="0">
            <a:spAutoFit/>
          </a:bodyPr>
          <a:lstStyle/>
          <a:p>
            <a:pPr algn="ctr"/>
            <a:r>
              <a:rPr lang="en-GB" sz="2000" dirty="0" smtClean="0"/>
              <a:t>Local</a:t>
            </a:r>
            <a:endParaRPr lang="en-GB" sz="2000" dirty="0"/>
          </a:p>
        </p:txBody>
      </p:sp>
      <p:sp>
        <p:nvSpPr>
          <p:cNvPr id="3" name="TextBox 2"/>
          <p:cNvSpPr txBox="1"/>
          <p:nvPr/>
        </p:nvSpPr>
        <p:spPr>
          <a:xfrm>
            <a:off x="4026584" y="2680258"/>
            <a:ext cx="1278142" cy="400110"/>
          </a:xfrm>
          <a:prstGeom prst="rect">
            <a:avLst/>
          </a:prstGeom>
          <a:noFill/>
        </p:spPr>
        <p:txBody>
          <a:bodyPr wrap="square" rtlCol="0">
            <a:spAutoFit/>
          </a:bodyPr>
          <a:lstStyle/>
          <a:p>
            <a:pPr algn="ctr"/>
            <a:r>
              <a:rPr lang="en-GB" sz="2000" dirty="0" smtClean="0"/>
              <a:t>LEP</a:t>
            </a:r>
            <a:endParaRPr lang="en-GB" sz="2000" dirty="0"/>
          </a:p>
        </p:txBody>
      </p:sp>
      <p:sp>
        <p:nvSpPr>
          <p:cNvPr id="7" name="Title 6"/>
          <p:cNvSpPr>
            <a:spLocks noGrp="1"/>
          </p:cNvSpPr>
          <p:nvPr>
            <p:ph type="title"/>
          </p:nvPr>
        </p:nvSpPr>
        <p:spPr>
          <a:xfrm>
            <a:off x="467544" y="10954"/>
            <a:ext cx="8229600" cy="713651"/>
          </a:xfrm>
        </p:spPr>
        <p:txBody>
          <a:bodyPr>
            <a:normAutofit fontScale="90000"/>
          </a:bodyPr>
          <a:lstStyle/>
          <a:p>
            <a:r>
              <a:rPr lang="en-GB" sz="2800" dirty="0" smtClean="0"/>
              <a:t>‘Space-blind’ (‘people-centred’) perspective of ‘missing space’</a:t>
            </a:r>
            <a:endParaRPr lang="en-GB" sz="2800" dirty="0"/>
          </a:p>
        </p:txBody>
      </p:sp>
      <p:cxnSp>
        <p:nvCxnSpPr>
          <p:cNvPr id="10" name="Straight Connector 9"/>
          <p:cNvCxnSpPr/>
          <p:nvPr/>
        </p:nvCxnSpPr>
        <p:spPr>
          <a:xfrm>
            <a:off x="755576" y="548680"/>
            <a:ext cx="770485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pic>
        <p:nvPicPr>
          <p:cNvPr id="15" name="Picture 2" descr="http://upload.wikimedia.org/wikipedia/commons/6/69/SevernFromCastleCB.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19672" y="2378980"/>
            <a:ext cx="1648669" cy="1176227"/>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
        <p:nvSpPr>
          <p:cNvPr id="6" name="TextBox 5"/>
          <p:cNvSpPr txBox="1"/>
          <p:nvPr/>
        </p:nvSpPr>
        <p:spPr>
          <a:xfrm>
            <a:off x="251520" y="2924944"/>
            <a:ext cx="1152128" cy="1754326"/>
          </a:xfrm>
          <a:prstGeom prst="rect">
            <a:avLst/>
          </a:prstGeom>
          <a:solidFill>
            <a:schemeClr val="accent6">
              <a:lumMod val="20000"/>
              <a:lumOff val="80000"/>
            </a:schemeClr>
          </a:solidFill>
          <a:ln>
            <a:solidFill>
              <a:schemeClr val="accent6">
                <a:lumMod val="75000"/>
              </a:schemeClr>
            </a:solidFill>
          </a:ln>
        </p:spPr>
        <p:txBody>
          <a:bodyPr wrap="square" rtlCol="0">
            <a:spAutoFit/>
          </a:bodyPr>
          <a:lstStyle/>
          <a:p>
            <a:r>
              <a:rPr lang="en-GB" dirty="0" smtClean="0"/>
              <a:t>Invest in ‘space-blind’ universal public services</a:t>
            </a:r>
            <a:endParaRPr lang="en-GB" dirty="0"/>
          </a:p>
        </p:txBody>
      </p:sp>
      <p:cxnSp>
        <p:nvCxnSpPr>
          <p:cNvPr id="12" name="Straight Arrow Connector 11"/>
          <p:cNvCxnSpPr/>
          <p:nvPr/>
        </p:nvCxnSpPr>
        <p:spPr>
          <a:xfrm flipV="1">
            <a:off x="755576" y="2060848"/>
            <a:ext cx="0" cy="819465"/>
          </a:xfrm>
          <a:prstGeom prst="straightConnector1">
            <a:avLst/>
          </a:prstGeom>
          <a:ln w="381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flipV="1">
            <a:off x="755576" y="4725144"/>
            <a:ext cx="1080120" cy="1368152"/>
          </a:xfrm>
          <a:prstGeom prst="straightConnector1">
            <a:avLst/>
          </a:prstGeom>
          <a:ln w="381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1619672" y="3717032"/>
            <a:ext cx="6120680" cy="1477328"/>
          </a:xfrm>
          <a:prstGeom prst="rect">
            <a:avLst/>
          </a:prstGeom>
          <a:noFill/>
        </p:spPr>
        <p:txBody>
          <a:bodyPr wrap="square" rtlCol="0">
            <a:spAutoFit/>
          </a:bodyPr>
          <a:lstStyle/>
          <a:p>
            <a:r>
              <a:rPr lang="en-GB" dirty="0" smtClean="0"/>
              <a:t>Under space-blind approach, ‘Missing Space’ not a problem that requires ‘place-based’ institutional solutions. Enable markets to adjust to reinforce expansion and movement to successful places. Smaller public sector should create more space for private sector (and ‘community localism’) to grow. </a:t>
            </a:r>
            <a:endParaRPr lang="en-GB" dirty="0"/>
          </a:p>
        </p:txBody>
      </p:sp>
      <p:sp>
        <p:nvSpPr>
          <p:cNvPr id="22" name="TextBox 21"/>
          <p:cNvSpPr txBox="1"/>
          <p:nvPr/>
        </p:nvSpPr>
        <p:spPr>
          <a:xfrm>
            <a:off x="6735859" y="692696"/>
            <a:ext cx="2376264" cy="1477328"/>
          </a:xfrm>
          <a:prstGeom prst="rect">
            <a:avLst/>
          </a:prstGeom>
          <a:solidFill>
            <a:schemeClr val="accent6">
              <a:lumMod val="20000"/>
              <a:lumOff val="80000"/>
            </a:schemeClr>
          </a:solidFill>
          <a:ln>
            <a:solidFill>
              <a:schemeClr val="accent6">
                <a:lumMod val="75000"/>
              </a:schemeClr>
            </a:solidFill>
          </a:ln>
        </p:spPr>
        <p:txBody>
          <a:bodyPr wrap="square" rtlCol="0">
            <a:spAutoFit/>
          </a:bodyPr>
          <a:lstStyle/>
          <a:p>
            <a:r>
              <a:rPr lang="en-GB" dirty="0" smtClean="0"/>
              <a:t>Geographical characteristics (history, culture, institutional) characteristics of ‘place’ </a:t>
            </a:r>
            <a:r>
              <a:rPr lang="en-GB" b="1" dirty="0" smtClean="0"/>
              <a:t>not significant </a:t>
            </a:r>
            <a:endParaRPr lang="en-GB" b="1" dirty="0"/>
          </a:p>
        </p:txBody>
      </p:sp>
      <p:sp>
        <p:nvSpPr>
          <p:cNvPr id="23" name="TextBox 22"/>
          <p:cNvSpPr txBox="1"/>
          <p:nvPr/>
        </p:nvSpPr>
        <p:spPr>
          <a:xfrm>
            <a:off x="67812" y="1114610"/>
            <a:ext cx="1584176" cy="646331"/>
          </a:xfrm>
          <a:prstGeom prst="rect">
            <a:avLst/>
          </a:prstGeom>
          <a:solidFill>
            <a:schemeClr val="accent6">
              <a:lumMod val="20000"/>
              <a:lumOff val="80000"/>
            </a:schemeClr>
          </a:solidFill>
          <a:ln>
            <a:solidFill>
              <a:schemeClr val="accent6">
                <a:lumMod val="75000"/>
              </a:schemeClr>
            </a:solidFill>
          </a:ln>
        </p:spPr>
        <p:txBody>
          <a:bodyPr wrap="square" rtlCol="0">
            <a:spAutoFit/>
          </a:bodyPr>
          <a:lstStyle/>
          <a:p>
            <a:r>
              <a:rPr lang="en-GB" dirty="0" smtClean="0"/>
              <a:t>With local discretion</a:t>
            </a:r>
            <a:endParaRPr lang="en-GB" dirty="0"/>
          </a:p>
        </p:txBody>
      </p:sp>
      <p:sp>
        <p:nvSpPr>
          <p:cNvPr id="30" name="TextBox 29"/>
          <p:cNvSpPr txBox="1"/>
          <p:nvPr/>
        </p:nvSpPr>
        <p:spPr>
          <a:xfrm>
            <a:off x="1636750" y="622662"/>
            <a:ext cx="1983908" cy="923330"/>
          </a:xfrm>
          <a:prstGeom prst="rect">
            <a:avLst/>
          </a:prstGeom>
          <a:solidFill>
            <a:schemeClr val="accent6">
              <a:lumMod val="20000"/>
              <a:lumOff val="80000"/>
            </a:schemeClr>
          </a:solidFill>
          <a:ln>
            <a:solidFill>
              <a:schemeClr val="accent6">
                <a:lumMod val="75000"/>
              </a:schemeClr>
            </a:solidFill>
          </a:ln>
        </p:spPr>
        <p:txBody>
          <a:bodyPr wrap="square" rtlCol="0">
            <a:spAutoFit/>
          </a:bodyPr>
          <a:lstStyle/>
          <a:p>
            <a:r>
              <a:rPr lang="en-GB" dirty="0" smtClean="0"/>
              <a:t>Facilitates experimentation e.g. City Deals</a:t>
            </a:r>
            <a:endParaRPr lang="en-GB" dirty="0"/>
          </a:p>
        </p:txBody>
      </p:sp>
      <p:sp>
        <p:nvSpPr>
          <p:cNvPr id="31" name="TextBox 30"/>
          <p:cNvSpPr txBox="1"/>
          <p:nvPr/>
        </p:nvSpPr>
        <p:spPr>
          <a:xfrm>
            <a:off x="1727683" y="1514476"/>
            <a:ext cx="1434617" cy="646331"/>
          </a:xfrm>
          <a:prstGeom prst="rect">
            <a:avLst/>
          </a:prstGeom>
          <a:solidFill>
            <a:schemeClr val="accent6">
              <a:lumMod val="20000"/>
              <a:lumOff val="80000"/>
            </a:schemeClr>
          </a:solidFill>
          <a:ln>
            <a:solidFill>
              <a:schemeClr val="accent6">
                <a:lumMod val="75000"/>
              </a:schemeClr>
            </a:solidFill>
          </a:ln>
        </p:spPr>
        <p:txBody>
          <a:bodyPr wrap="square" rtlCol="0">
            <a:spAutoFit/>
          </a:bodyPr>
          <a:lstStyle/>
          <a:p>
            <a:r>
              <a:rPr lang="en-GB" dirty="0" smtClean="0"/>
              <a:t>‘Community localism’</a:t>
            </a:r>
            <a:endParaRPr lang="en-GB" dirty="0"/>
          </a:p>
        </p:txBody>
      </p:sp>
      <p:cxnSp>
        <p:nvCxnSpPr>
          <p:cNvPr id="33" name="Straight Arrow Connector 32"/>
          <p:cNvCxnSpPr/>
          <p:nvPr/>
        </p:nvCxnSpPr>
        <p:spPr>
          <a:xfrm flipV="1">
            <a:off x="1171752" y="1118389"/>
            <a:ext cx="541905" cy="180890"/>
          </a:xfrm>
          <a:prstGeom prst="straightConnector1">
            <a:avLst/>
          </a:prstGeom>
          <a:ln w="2857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1221135" y="1600138"/>
            <a:ext cx="541905" cy="100670"/>
          </a:xfrm>
          <a:prstGeom prst="straightConnector1">
            <a:avLst/>
          </a:prstGeom>
          <a:ln w="2857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3162300" y="1540406"/>
            <a:ext cx="977652" cy="289670"/>
          </a:xfrm>
          <a:prstGeom prst="straightConnector1">
            <a:avLst/>
          </a:prstGeom>
          <a:ln w="381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V="1">
            <a:off x="2987824" y="1483042"/>
            <a:ext cx="0" cy="1170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a:off x="3162300" y="1540406"/>
            <a:ext cx="1248606" cy="1180790"/>
          </a:xfrm>
          <a:prstGeom prst="straightConnector1">
            <a:avLst/>
          </a:prstGeom>
          <a:ln w="2857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6156176" y="5548008"/>
            <a:ext cx="2808312" cy="1200329"/>
          </a:xfrm>
          <a:prstGeom prst="rect">
            <a:avLst/>
          </a:prstGeom>
          <a:solidFill>
            <a:schemeClr val="accent6">
              <a:lumMod val="20000"/>
              <a:lumOff val="80000"/>
            </a:schemeClr>
          </a:solidFill>
          <a:ln>
            <a:solidFill>
              <a:schemeClr val="accent6">
                <a:lumMod val="75000"/>
              </a:schemeClr>
            </a:solidFill>
          </a:ln>
        </p:spPr>
        <p:txBody>
          <a:bodyPr wrap="square" rtlCol="0">
            <a:spAutoFit/>
          </a:bodyPr>
          <a:lstStyle/>
          <a:p>
            <a:r>
              <a:rPr lang="en-GB" dirty="0" smtClean="0"/>
              <a:t>Re-centralisation of ex-RDA functions; rhetoric of ‘re-balancing not followed through in practice</a:t>
            </a:r>
            <a:endParaRPr lang="en-GB" dirty="0"/>
          </a:p>
        </p:txBody>
      </p:sp>
    </p:spTree>
    <p:extLst>
      <p:ext uri="{BB962C8B-B14F-4D97-AF65-F5344CB8AC3E}">
        <p14:creationId xmlns:p14="http://schemas.microsoft.com/office/powerpoint/2010/main" xmlns="" val="144897378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45320" y="2474275"/>
            <a:ext cx="6552728" cy="2862322"/>
          </a:xfrm>
          <a:prstGeom prst="rect">
            <a:avLst/>
          </a:prstGeom>
          <a:solidFill>
            <a:schemeClr val="accent2">
              <a:lumMod val="20000"/>
              <a:lumOff val="80000"/>
            </a:schemeClr>
          </a:solidFill>
          <a:ln w="28575">
            <a:solidFill>
              <a:schemeClr val="tx1">
                <a:lumMod val="85000"/>
                <a:lumOff val="15000"/>
              </a:schemeClr>
            </a:solidFill>
          </a:ln>
        </p:spPr>
        <p:txBody>
          <a:bodyPr wrap="square" rtlCol="0">
            <a:spAutoFit/>
          </a:bodyPr>
          <a:lstStyle/>
          <a:p>
            <a:endParaRPr lang="en-GB" dirty="0" smtClean="0"/>
          </a:p>
          <a:p>
            <a:endParaRPr lang="en-GB" dirty="0"/>
          </a:p>
          <a:p>
            <a:endParaRPr lang="en-GB" dirty="0" smtClean="0"/>
          </a:p>
          <a:p>
            <a:endParaRPr lang="en-GB" dirty="0"/>
          </a:p>
          <a:p>
            <a:endParaRPr lang="en-GB" dirty="0" smtClean="0"/>
          </a:p>
          <a:p>
            <a:endParaRPr lang="en-GB" dirty="0"/>
          </a:p>
          <a:p>
            <a:endParaRPr lang="en-GB" dirty="0" smtClean="0"/>
          </a:p>
          <a:p>
            <a:endParaRPr lang="en-GB" dirty="0"/>
          </a:p>
          <a:p>
            <a:endParaRPr lang="en-GB" dirty="0" smtClean="0"/>
          </a:p>
          <a:p>
            <a:endParaRPr lang="en-GB" dirty="0"/>
          </a:p>
        </p:txBody>
      </p:sp>
      <p:sp>
        <p:nvSpPr>
          <p:cNvPr id="9" name="Rectangle 8"/>
          <p:cNvSpPr/>
          <p:nvPr/>
        </p:nvSpPr>
        <p:spPr>
          <a:xfrm>
            <a:off x="2051720" y="5347953"/>
            <a:ext cx="5904656" cy="1127163"/>
          </a:xfrm>
          <a:prstGeom prst="rect">
            <a:avLst/>
          </a:prstGeom>
          <a:solidFill>
            <a:schemeClr val="accent4">
              <a:lumMod val="20000"/>
              <a:lumOff val="8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p:cNvSpPr txBox="1"/>
          <p:nvPr/>
        </p:nvSpPr>
        <p:spPr>
          <a:xfrm>
            <a:off x="4236430" y="5748063"/>
            <a:ext cx="1368152" cy="400110"/>
          </a:xfrm>
          <a:prstGeom prst="rect">
            <a:avLst/>
          </a:prstGeom>
          <a:noFill/>
        </p:spPr>
        <p:txBody>
          <a:bodyPr wrap="square" rtlCol="0">
            <a:spAutoFit/>
          </a:bodyPr>
          <a:lstStyle/>
          <a:p>
            <a:pPr algn="ctr"/>
            <a:r>
              <a:rPr lang="en-GB" sz="2000" dirty="0" smtClean="0"/>
              <a:t>National</a:t>
            </a:r>
            <a:endParaRPr lang="en-GB" sz="2000" dirty="0"/>
          </a:p>
        </p:txBody>
      </p:sp>
      <p:cxnSp>
        <p:nvCxnSpPr>
          <p:cNvPr id="19" name="Straight Connector 18"/>
          <p:cNvCxnSpPr/>
          <p:nvPr/>
        </p:nvCxnSpPr>
        <p:spPr>
          <a:xfrm>
            <a:off x="4821684" y="1844685"/>
            <a:ext cx="74352" cy="24473"/>
          </a:xfrm>
          <a:prstGeom prst="line">
            <a:avLst/>
          </a:prstGeom>
        </p:spPr>
        <p:style>
          <a:lnRef idx="1">
            <a:schemeClr val="accent1"/>
          </a:lnRef>
          <a:fillRef idx="0">
            <a:schemeClr val="accent1"/>
          </a:fillRef>
          <a:effectRef idx="0">
            <a:schemeClr val="accent1"/>
          </a:effectRef>
          <a:fontRef idx="minor">
            <a:schemeClr val="tx1"/>
          </a:fontRef>
        </p:style>
      </p:cxnSp>
      <p:sp>
        <p:nvSpPr>
          <p:cNvPr id="24" name="Oval 23"/>
          <p:cNvSpPr/>
          <p:nvPr/>
        </p:nvSpPr>
        <p:spPr>
          <a:xfrm>
            <a:off x="2802448" y="1052736"/>
            <a:ext cx="3726414" cy="2400736"/>
          </a:xfrm>
          <a:prstGeom prst="ellipse">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p:cNvSpPr/>
          <p:nvPr/>
        </p:nvSpPr>
        <p:spPr>
          <a:xfrm>
            <a:off x="3850795" y="1600138"/>
            <a:ext cx="1578387" cy="10801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p:cNvSpPr txBox="1"/>
          <p:nvPr/>
        </p:nvSpPr>
        <p:spPr>
          <a:xfrm>
            <a:off x="3929143" y="1940143"/>
            <a:ext cx="1368152" cy="400110"/>
          </a:xfrm>
          <a:prstGeom prst="rect">
            <a:avLst/>
          </a:prstGeom>
          <a:noFill/>
        </p:spPr>
        <p:txBody>
          <a:bodyPr wrap="square" rtlCol="0">
            <a:spAutoFit/>
          </a:bodyPr>
          <a:lstStyle/>
          <a:p>
            <a:pPr algn="ctr"/>
            <a:r>
              <a:rPr lang="en-GB" sz="2000" dirty="0" smtClean="0"/>
              <a:t>Local</a:t>
            </a:r>
            <a:endParaRPr lang="en-GB" sz="2000" dirty="0"/>
          </a:p>
        </p:txBody>
      </p:sp>
      <p:sp>
        <p:nvSpPr>
          <p:cNvPr id="3" name="TextBox 2"/>
          <p:cNvSpPr txBox="1"/>
          <p:nvPr/>
        </p:nvSpPr>
        <p:spPr>
          <a:xfrm>
            <a:off x="4026584" y="2680258"/>
            <a:ext cx="1278142" cy="400110"/>
          </a:xfrm>
          <a:prstGeom prst="rect">
            <a:avLst/>
          </a:prstGeom>
          <a:noFill/>
        </p:spPr>
        <p:txBody>
          <a:bodyPr wrap="square" rtlCol="0">
            <a:spAutoFit/>
          </a:bodyPr>
          <a:lstStyle/>
          <a:p>
            <a:pPr algn="ctr"/>
            <a:r>
              <a:rPr lang="en-GB" sz="2000" dirty="0" smtClean="0"/>
              <a:t>LEP</a:t>
            </a:r>
            <a:endParaRPr lang="en-GB" sz="2000" dirty="0"/>
          </a:p>
        </p:txBody>
      </p:sp>
      <p:sp>
        <p:nvSpPr>
          <p:cNvPr id="7" name="Title 6"/>
          <p:cNvSpPr>
            <a:spLocks noGrp="1"/>
          </p:cNvSpPr>
          <p:nvPr>
            <p:ph type="title"/>
          </p:nvPr>
        </p:nvSpPr>
        <p:spPr>
          <a:xfrm>
            <a:off x="467544" y="10954"/>
            <a:ext cx="8229600" cy="713651"/>
          </a:xfrm>
        </p:spPr>
        <p:txBody>
          <a:bodyPr>
            <a:normAutofit/>
          </a:bodyPr>
          <a:lstStyle/>
          <a:p>
            <a:r>
              <a:rPr lang="en-GB" sz="2800" dirty="0" smtClean="0"/>
              <a:t>‘Place-based’ perspective of the ‘missing space’</a:t>
            </a:r>
            <a:endParaRPr lang="en-GB" sz="2800" dirty="0"/>
          </a:p>
        </p:txBody>
      </p:sp>
      <p:cxnSp>
        <p:nvCxnSpPr>
          <p:cNvPr id="10" name="Straight Connector 9"/>
          <p:cNvCxnSpPr/>
          <p:nvPr/>
        </p:nvCxnSpPr>
        <p:spPr>
          <a:xfrm>
            <a:off x="755576" y="548680"/>
            <a:ext cx="756084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pic>
        <p:nvPicPr>
          <p:cNvPr id="14" name="Picture 6" descr="File:Rapids.jpg">
            <a:hlinkClick r:id="rId2"/>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45320" y="2420888"/>
            <a:ext cx="1536609" cy="1152457"/>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
        <p:nvSpPr>
          <p:cNvPr id="6" name="TextBox 5"/>
          <p:cNvSpPr txBox="1"/>
          <p:nvPr/>
        </p:nvSpPr>
        <p:spPr>
          <a:xfrm>
            <a:off x="1641317" y="3453472"/>
            <a:ext cx="6315057" cy="1754326"/>
          </a:xfrm>
          <a:prstGeom prst="rect">
            <a:avLst/>
          </a:prstGeom>
          <a:noFill/>
        </p:spPr>
        <p:txBody>
          <a:bodyPr wrap="square" rtlCol="0">
            <a:spAutoFit/>
          </a:bodyPr>
          <a:lstStyle/>
          <a:p>
            <a:r>
              <a:rPr lang="en-GB" b="1" dirty="0" smtClean="0"/>
              <a:t>‘Missing Space’ </a:t>
            </a:r>
            <a:r>
              <a:rPr lang="en-GB" dirty="0" smtClean="0"/>
              <a:t>is a problem that needs to be filled with appropriate institutional and policy solutions e.g.:</a:t>
            </a:r>
          </a:p>
          <a:p>
            <a:pPr marL="285750" indent="-285750">
              <a:buFont typeface="Arial" pitchFamily="34" charset="0"/>
              <a:buChar char="•"/>
            </a:pPr>
            <a:r>
              <a:rPr lang="en-GB" dirty="0" smtClean="0"/>
              <a:t>Public and private inter-dependent (e.g. Olympics, innovation); Industrial policy as a process of discovery (Rodrick); Large firms and small firms as a ‘rainfall canopy ‘(Heseltine)  (supply chains); “Open innovation” (Hutton)</a:t>
            </a:r>
            <a:endParaRPr lang="en-GB" dirty="0"/>
          </a:p>
        </p:txBody>
      </p:sp>
      <p:sp>
        <p:nvSpPr>
          <p:cNvPr id="8" name="TextBox 7"/>
          <p:cNvSpPr txBox="1"/>
          <p:nvPr/>
        </p:nvSpPr>
        <p:spPr>
          <a:xfrm>
            <a:off x="71500" y="2751274"/>
            <a:ext cx="1368152" cy="2308324"/>
          </a:xfrm>
          <a:prstGeom prst="rect">
            <a:avLst/>
          </a:prstGeom>
          <a:solidFill>
            <a:schemeClr val="accent3">
              <a:lumMod val="20000"/>
              <a:lumOff val="80000"/>
            </a:schemeClr>
          </a:solidFill>
          <a:ln>
            <a:solidFill>
              <a:schemeClr val="accent2">
                <a:lumMod val="75000"/>
              </a:schemeClr>
            </a:solidFill>
          </a:ln>
        </p:spPr>
        <p:txBody>
          <a:bodyPr wrap="square" rtlCol="0">
            <a:spAutoFit/>
          </a:bodyPr>
          <a:lstStyle/>
          <a:p>
            <a:r>
              <a:rPr lang="en-GB" dirty="0" smtClean="0"/>
              <a:t>Multi-level governance to join-up ‘local’ to ‘national’ and fill ‘Missing Space’ </a:t>
            </a:r>
            <a:endParaRPr lang="en-GB" dirty="0"/>
          </a:p>
        </p:txBody>
      </p:sp>
      <p:cxnSp>
        <p:nvCxnSpPr>
          <p:cNvPr id="15" name="Straight Arrow Connector 14"/>
          <p:cNvCxnSpPr/>
          <p:nvPr/>
        </p:nvCxnSpPr>
        <p:spPr>
          <a:xfrm>
            <a:off x="759785" y="5000837"/>
            <a:ext cx="0" cy="583862"/>
          </a:xfrm>
          <a:prstGeom prst="straightConnector1">
            <a:avLst/>
          </a:prstGeom>
          <a:ln w="28575">
            <a:solidFill>
              <a:schemeClr val="accent3">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8" idx="0"/>
          </p:cNvCxnSpPr>
          <p:nvPr/>
        </p:nvCxnSpPr>
        <p:spPr>
          <a:xfrm flipV="1">
            <a:off x="755576" y="2170024"/>
            <a:ext cx="0" cy="581250"/>
          </a:xfrm>
          <a:prstGeom prst="straightConnector1">
            <a:avLst/>
          </a:prstGeom>
          <a:ln w="28575">
            <a:solidFill>
              <a:schemeClr val="accent3">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6588224" y="692696"/>
            <a:ext cx="2376264" cy="1477328"/>
          </a:xfrm>
          <a:prstGeom prst="rect">
            <a:avLst/>
          </a:prstGeom>
          <a:solidFill>
            <a:schemeClr val="accent3">
              <a:lumMod val="20000"/>
              <a:lumOff val="80000"/>
            </a:schemeClr>
          </a:solidFill>
          <a:ln>
            <a:solidFill>
              <a:schemeClr val="accent3">
                <a:lumMod val="75000"/>
              </a:schemeClr>
            </a:solidFill>
          </a:ln>
        </p:spPr>
        <p:txBody>
          <a:bodyPr wrap="square" rtlCol="0">
            <a:spAutoFit/>
          </a:bodyPr>
          <a:lstStyle/>
          <a:p>
            <a:r>
              <a:rPr lang="en-GB" dirty="0" smtClean="0"/>
              <a:t>Geographical characteristics (history, culture, institutional) characteristics of ‘place’ </a:t>
            </a:r>
            <a:r>
              <a:rPr lang="en-GB" b="1" dirty="0" smtClean="0"/>
              <a:t>do matter</a:t>
            </a:r>
            <a:endParaRPr lang="en-GB" b="1" dirty="0"/>
          </a:p>
        </p:txBody>
      </p:sp>
      <p:sp>
        <p:nvSpPr>
          <p:cNvPr id="20" name="TextBox 19"/>
          <p:cNvSpPr txBox="1"/>
          <p:nvPr/>
        </p:nvSpPr>
        <p:spPr>
          <a:xfrm>
            <a:off x="71500" y="5584699"/>
            <a:ext cx="1831445" cy="1200329"/>
          </a:xfrm>
          <a:prstGeom prst="rect">
            <a:avLst/>
          </a:prstGeom>
          <a:solidFill>
            <a:schemeClr val="accent3">
              <a:lumMod val="20000"/>
              <a:lumOff val="80000"/>
            </a:schemeClr>
          </a:solidFill>
          <a:ln>
            <a:solidFill>
              <a:schemeClr val="accent3">
                <a:lumMod val="75000"/>
              </a:schemeClr>
            </a:solidFill>
          </a:ln>
        </p:spPr>
        <p:txBody>
          <a:bodyPr wrap="square" rtlCol="0">
            <a:spAutoFit/>
          </a:bodyPr>
          <a:lstStyle/>
          <a:p>
            <a:r>
              <a:rPr lang="en-GB" dirty="0" smtClean="0"/>
              <a:t>Centre needs to work to improve understanding of ‘place’</a:t>
            </a:r>
            <a:endParaRPr lang="en-GB" dirty="0"/>
          </a:p>
        </p:txBody>
      </p:sp>
      <p:sp>
        <p:nvSpPr>
          <p:cNvPr id="25" name="TextBox 24"/>
          <p:cNvSpPr txBox="1"/>
          <p:nvPr/>
        </p:nvSpPr>
        <p:spPr>
          <a:xfrm>
            <a:off x="107504" y="662870"/>
            <a:ext cx="2376264" cy="1477328"/>
          </a:xfrm>
          <a:prstGeom prst="rect">
            <a:avLst/>
          </a:prstGeom>
          <a:solidFill>
            <a:schemeClr val="accent3">
              <a:lumMod val="20000"/>
              <a:lumOff val="80000"/>
            </a:schemeClr>
          </a:solidFill>
          <a:ln>
            <a:solidFill>
              <a:schemeClr val="accent3">
                <a:lumMod val="75000"/>
              </a:schemeClr>
            </a:solidFill>
          </a:ln>
        </p:spPr>
        <p:txBody>
          <a:bodyPr wrap="square" rtlCol="0">
            <a:spAutoFit/>
          </a:bodyPr>
          <a:lstStyle/>
          <a:p>
            <a:r>
              <a:rPr lang="en-GB" dirty="0" smtClean="0"/>
              <a:t>‘Local’ needs appropriate governance in context as well as external  input/incentives</a:t>
            </a:r>
            <a:endParaRPr lang="en-GB" dirty="0"/>
          </a:p>
        </p:txBody>
      </p:sp>
    </p:spTree>
    <p:extLst>
      <p:ext uri="{BB962C8B-B14F-4D97-AF65-F5344CB8AC3E}">
        <p14:creationId xmlns:p14="http://schemas.microsoft.com/office/powerpoint/2010/main" xmlns="" val="124879425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274638"/>
            <a:ext cx="8928992" cy="6178698"/>
          </a:xfrm>
        </p:spPr>
        <p:txBody>
          <a:bodyPr>
            <a:normAutofit fontScale="90000"/>
          </a:bodyPr>
          <a:lstStyle/>
          <a:p>
            <a:pPr algn="l"/>
            <a:r>
              <a:rPr lang="en-GB" b="1" dirty="0" smtClean="0"/>
              <a:t/>
            </a:r>
            <a:br>
              <a:rPr lang="en-GB" b="1" dirty="0" smtClean="0"/>
            </a:br>
            <a:r>
              <a:rPr lang="en-GB" b="1" dirty="0" smtClean="0"/>
              <a:t>Missing Space; Placed based Approaches</a:t>
            </a:r>
            <a:r>
              <a:rPr lang="en-GB" dirty="0" smtClean="0"/>
              <a:t/>
            </a:r>
            <a:br>
              <a:rPr lang="en-GB" dirty="0" smtClean="0"/>
            </a:br>
            <a:r>
              <a:rPr lang="en-GB" dirty="0" smtClean="0"/>
              <a:t/>
            </a:r>
            <a:br>
              <a:rPr lang="en-GB" dirty="0" smtClean="0"/>
            </a:br>
            <a:r>
              <a:rPr lang="en-GB" dirty="0" smtClean="0"/>
              <a:t>EU context – Smart specialisation</a:t>
            </a:r>
            <a:br>
              <a:rPr lang="en-GB" dirty="0" smtClean="0"/>
            </a:br>
            <a:r>
              <a:rPr lang="en-GB" dirty="0" smtClean="0"/>
              <a:t>Not start from scratch, bring together actors to build on what there is; related variety; diversity</a:t>
            </a:r>
            <a:br>
              <a:rPr lang="en-GB" dirty="0" smtClean="0"/>
            </a:br>
            <a:r>
              <a:rPr lang="en-GB" dirty="0" smtClean="0"/>
              <a:t>Links to modern ideas Industrial Policy: e.g. </a:t>
            </a:r>
            <a:r>
              <a:rPr lang="en-GB" dirty="0" err="1" smtClean="0"/>
              <a:t>Dani</a:t>
            </a:r>
            <a:r>
              <a:rPr lang="en-GB" dirty="0" smtClean="0"/>
              <a:t> Rodrick - IP as a discovery process</a:t>
            </a:r>
            <a:br>
              <a:rPr lang="en-GB" dirty="0" smtClean="0"/>
            </a:br>
            <a:endParaRPr lang="en-GB" dirty="0"/>
          </a:p>
        </p:txBody>
      </p:sp>
      <p:pic>
        <p:nvPicPr>
          <p:cNvPr id="3" name="Picture 2" descr="http://www1.aston.ac.uk/EasySiteWeb/EasySite/StyleData/13-Home/Images/header-logo.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804025" y="5876925"/>
            <a:ext cx="1809750" cy="628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43628512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276872"/>
            <a:ext cx="8229600" cy="1143000"/>
          </a:xfrm>
        </p:spPr>
        <p:txBody>
          <a:bodyPr>
            <a:normAutofit/>
          </a:bodyPr>
          <a:lstStyle/>
          <a:p>
            <a:r>
              <a:rPr lang="en-GB" sz="4000" dirty="0" smtClean="0"/>
              <a:t>An alternative?</a:t>
            </a:r>
            <a:endParaRPr lang="en-GB" sz="4000" dirty="0"/>
          </a:p>
        </p:txBody>
      </p:sp>
      <p:cxnSp>
        <p:nvCxnSpPr>
          <p:cNvPr id="4" name="Straight Connector 3"/>
          <p:cNvCxnSpPr/>
          <p:nvPr/>
        </p:nvCxnSpPr>
        <p:spPr>
          <a:xfrm>
            <a:off x="2339752" y="3140968"/>
            <a:ext cx="432048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pic>
        <p:nvPicPr>
          <p:cNvPr id="5" name="Picture 2" descr="http://www1.aston.ac.uk/EasySiteWeb/EasySite/StyleData/13-Home/Images/header-logo.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804025" y="5876925"/>
            <a:ext cx="1809750" cy="628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4588163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GB" sz="2800" dirty="0" smtClean="0"/>
              <a:t>Conclusions 1 </a:t>
            </a:r>
            <a:endParaRPr lang="en-GB" sz="2800" dirty="0"/>
          </a:p>
        </p:txBody>
      </p:sp>
      <p:sp>
        <p:nvSpPr>
          <p:cNvPr id="4" name="Content Placeholder 3"/>
          <p:cNvSpPr>
            <a:spLocks noGrp="1"/>
          </p:cNvSpPr>
          <p:nvPr>
            <p:ph idx="1"/>
          </p:nvPr>
        </p:nvSpPr>
        <p:spPr>
          <a:xfrm>
            <a:off x="457200" y="1412776"/>
            <a:ext cx="8229600" cy="5112568"/>
          </a:xfrm>
          <a:solidFill>
            <a:schemeClr val="accent6">
              <a:lumMod val="20000"/>
              <a:lumOff val="80000"/>
            </a:schemeClr>
          </a:solidFill>
          <a:ln>
            <a:solidFill>
              <a:schemeClr val="accent6">
                <a:lumMod val="75000"/>
              </a:schemeClr>
            </a:solidFill>
          </a:ln>
        </p:spPr>
        <p:txBody>
          <a:bodyPr>
            <a:noAutofit/>
          </a:bodyPr>
          <a:lstStyle/>
          <a:p>
            <a:r>
              <a:rPr lang="en-GB" sz="2000" dirty="0" smtClean="0"/>
              <a:t>The case for ‘place-based’ policy not well understood in UK </a:t>
            </a:r>
          </a:p>
          <a:p>
            <a:r>
              <a:rPr lang="en-GB" sz="2000" i="1" dirty="0" smtClean="0"/>
              <a:t>Local Growth is </a:t>
            </a:r>
            <a:r>
              <a:rPr lang="en-GB" sz="2000" dirty="0" smtClean="0"/>
              <a:t>explained in the ‘rhetoric’ of ‘place-based’ policy, but has attributes of a ‘space-blind’ approach in practice</a:t>
            </a:r>
          </a:p>
          <a:p>
            <a:pPr lvl="1"/>
            <a:r>
              <a:rPr lang="en-GB" sz="2000" dirty="0" smtClean="0"/>
              <a:t>Little to suggest any re-balancing (indeed, the opposite)</a:t>
            </a:r>
          </a:p>
          <a:p>
            <a:pPr lvl="1"/>
            <a:r>
              <a:rPr lang="en-GB" sz="2000" dirty="0" smtClean="0"/>
              <a:t>Growing institutional divide (e.g. in North between Manchester and Leeds and many of the rest) </a:t>
            </a:r>
            <a:r>
              <a:rPr lang="en-GB" sz="2000" dirty="0" smtClean="0">
                <a:sym typeface="Wingdings" pitchFamily="2" charset="2"/>
              </a:rPr>
              <a:t> divergent outcomes</a:t>
            </a:r>
            <a:endParaRPr lang="en-GB" sz="2000" dirty="0" smtClean="0"/>
          </a:p>
          <a:p>
            <a:r>
              <a:rPr lang="en-GB" sz="2000" dirty="0" smtClean="0"/>
              <a:t>There is an alternative</a:t>
            </a:r>
          </a:p>
          <a:p>
            <a:pPr lvl="1"/>
            <a:r>
              <a:rPr lang="en-GB" sz="2000" dirty="0" smtClean="0"/>
              <a:t>Why Whitehall does not ‘get’ what place is + reform of the local. MLG important here. </a:t>
            </a:r>
          </a:p>
          <a:p>
            <a:pPr lvl="1"/>
            <a:r>
              <a:rPr lang="en-GB" sz="2000" dirty="0" smtClean="0"/>
              <a:t>Conceptually, it requires thinking about a ‘missing space or ‘middle’, that better joins up and fills the gap between the ‘national’ and the ‘local’ </a:t>
            </a:r>
            <a:r>
              <a:rPr lang="en-GB" sz="2000" dirty="0" smtClean="0">
                <a:sym typeface="Wingdings" pitchFamily="2" charset="2"/>
              </a:rPr>
              <a:t> regionally based development strategies (IPPR/NEFC)</a:t>
            </a:r>
            <a:endParaRPr lang="en-GB" sz="2000" dirty="0">
              <a:sym typeface="Wingdings" pitchFamily="2" charset="2"/>
            </a:endParaRPr>
          </a:p>
          <a:p>
            <a:pPr marL="457200" lvl="1" indent="0">
              <a:buNone/>
            </a:pPr>
            <a:r>
              <a:rPr lang="en-GB" sz="2000" dirty="0" smtClean="0">
                <a:sym typeface="Wingdings" pitchFamily="2" charset="2"/>
              </a:rPr>
              <a:t>Update: Heseltine? (Leaving aside fact not really accepted): governance/capacity LEPs. Bidding (RGF?). Accountability.  Rather: city deals/Combined authorities?  2013 BIS Select </a:t>
            </a:r>
            <a:r>
              <a:rPr lang="en-GB" sz="2000" dirty="0" err="1" smtClean="0">
                <a:sym typeface="Wingdings" pitchFamily="2" charset="2"/>
              </a:rPr>
              <a:t>Ctte</a:t>
            </a:r>
            <a:r>
              <a:rPr lang="en-GB" sz="2000" dirty="0" smtClean="0">
                <a:sym typeface="Wingdings" pitchFamily="2" charset="2"/>
              </a:rPr>
              <a:t> report.</a:t>
            </a:r>
          </a:p>
        </p:txBody>
      </p:sp>
      <p:cxnSp>
        <p:nvCxnSpPr>
          <p:cNvPr id="6" name="Straight Connector 5"/>
          <p:cNvCxnSpPr/>
          <p:nvPr/>
        </p:nvCxnSpPr>
        <p:spPr>
          <a:xfrm>
            <a:off x="3707904" y="1052736"/>
            <a:ext cx="1656184"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81254489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7772400" cy="1426464"/>
          </a:xfrm>
        </p:spPr>
        <p:txBody>
          <a:bodyPr>
            <a:normAutofit/>
          </a:bodyPr>
          <a:lstStyle/>
          <a:p>
            <a:pPr algn="ctr"/>
            <a:r>
              <a:rPr lang="en-GB" dirty="0" smtClean="0"/>
              <a:t>Role of LAs in recession: </a:t>
            </a:r>
            <a:br>
              <a:rPr lang="en-GB" dirty="0" smtClean="0"/>
            </a:br>
            <a:r>
              <a:rPr lang="en-GB" sz="2700" dirty="0" smtClean="0"/>
              <a:t>(Audit Commission, 2009; Bailey &amp; </a:t>
            </a:r>
            <a:r>
              <a:rPr lang="en-GB" sz="2700" dirty="0" err="1" smtClean="0"/>
              <a:t>Chapain</a:t>
            </a:r>
            <a:r>
              <a:rPr lang="en-GB" sz="2700" dirty="0" smtClean="0"/>
              <a:t> 2011)</a:t>
            </a:r>
            <a:endParaRPr lang="en-GB" sz="2700" dirty="0"/>
          </a:p>
        </p:txBody>
      </p:sp>
      <p:pic>
        <p:nvPicPr>
          <p:cNvPr id="4" name="Content Placeholder 3"/>
          <p:cNvPicPr>
            <a:picLocks noGrp="1"/>
          </p:cNvPicPr>
          <p:nvPr>
            <p:ph idx="1"/>
          </p:nvPr>
        </p:nvPicPr>
        <p:blipFill>
          <a:blip r:embed="rId2" cstate="print"/>
          <a:stretch>
            <a:fillRect/>
          </a:stretch>
        </p:blipFill>
        <p:spPr bwMode="auto">
          <a:xfrm>
            <a:off x="1619672" y="1196752"/>
            <a:ext cx="6264696" cy="5661248"/>
          </a:xfrm>
          <a:prstGeom prst="rect">
            <a:avLst/>
          </a:prstGeom>
          <a:noFill/>
          <a:ln w="9525">
            <a:noFill/>
            <a:miter lim="800000"/>
            <a:headEnd/>
            <a:tailEnd/>
          </a:ln>
        </p:spPr>
      </p:pic>
    </p:spTree>
    <p:extLst>
      <p:ext uri="{BB962C8B-B14F-4D97-AF65-F5344CB8AC3E}">
        <p14:creationId xmlns:p14="http://schemas.microsoft.com/office/powerpoint/2010/main" xmlns="" val="40688436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7772400" cy="1426464"/>
          </a:xfrm>
        </p:spPr>
        <p:txBody>
          <a:bodyPr/>
          <a:lstStyle/>
          <a:p>
            <a:r>
              <a:rPr lang="en-GB" dirty="0" smtClean="0"/>
              <a:t>Conclusions 2</a:t>
            </a:r>
            <a:endParaRPr lang="en-GB" dirty="0"/>
          </a:p>
        </p:txBody>
      </p:sp>
      <p:sp>
        <p:nvSpPr>
          <p:cNvPr id="3" name="Content Placeholder 2"/>
          <p:cNvSpPr>
            <a:spLocks noGrp="1"/>
          </p:cNvSpPr>
          <p:nvPr>
            <p:ph idx="1"/>
          </p:nvPr>
        </p:nvSpPr>
        <p:spPr>
          <a:xfrm>
            <a:off x="539552" y="1052736"/>
            <a:ext cx="8604448" cy="6336704"/>
          </a:xfrm>
        </p:spPr>
        <p:txBody>
          <a:bodyPr>
            <a:normAutofit/>
          </a:bodyPr>
          <a:lstStyle/>
          <a:p>
            <a:r>
              <a:rPr lang="en-GB" sz="3200" dirty="0" smtClean="0"/>
              <a:t>LEPs/combined authorities need genuine powers and the ability to raise funding: </a:t>
            </a:r>
            <a:r>
              <a:rPr lang="en-GB" sz="3200" i="1" dirty="0" smtClean="0"/>
              <a:t>for some cities, government listening?</a:t>
            </a:r>
          </a:p>
          <a:p>
            <a:r>
              <a:rPr lang="en-GB" sz="3200" i="1" dirty="0" smtClean="0"/>
              <a:t>Right scale? </a:t>
            </a:r>
            <a:r>
              <a:rPr lang="en-GB" sz="3200" dirty="0" smtClean="0"/>
              <a:t>Intermediate ‘join up’ of work of LEPs between local and national level critical to use public monies effectively – minimum: intelligence and info gathering base, pursuing effective cluster and innovation strategies and accessing EU funding</a:t>
            </a:r>
          </a:p>
          <a:p>
            <a:r>
              <a:rPr lang="en-GB" sz="3200" dirty="0" smtClean="0"/>
              <a:t>Duty to cooperate?</a:t>
            </a:r>
          </a:p>
          <a:p>
            <a:r>
              <a:rPr lang="en-GB" sz="3200" dirty="0" smtClean="0"/>
              <a:t>RGF?</a:t>
            </a:r>
          </a:p>
          <a:p>
            <a:pPr>
              <a:buNone/>
            </a:pPr>
            <a:endParaRPr lang="en-GB" sz="3200" dirty="0" smtClean="0"/>
          </a:p>
        </p:txBody>
      </p:sp>
      <p:pic>
        <p:nvPicPr>
          <p:cNvPr id="4" name="Picture 2" descr="http://www1.aston.ac.uk/EasySiteWeb/EasySite/StyleData/13-Home/Images/header-logo.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804025" y="5876925"/>
            <a:ext cx="1809750" cy="628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0421603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43608" y="1600200"/>
            <a:ext cx="7643192" cy="4525963"/>
          </a:xfrm>
        </p:spPr>
        <p:txBody>
          <a:bodyPr/>
          <a:lstStyle/>
          <a:p>
            <a:pPr marL="0" indent="0">
              <a:buNone/>
            </a:pPr>
            <a:r>
              <a:rPr lang="en-GB" dirty="0" smtClean="0"/>
              <a:t>Thanks for listening!</a:t>
            </a:r>
          </a:p>
          <a:p>
            <a:pPr marL="0" indent="0">
              <a:buNone/>
            </a:pPr>
            <a:r>
              <a:rPr lang="en-GB" dirty="0" smtClean="0"/>
              <a:t>Comments / questions welcome</a:t>
            </a:r>
          </a:p>
          <a:p>
            <a:pPr marL="0" indent="0">
              <a:buNone/>
            </a:pPr>
            <a:r>
              <a:rPr lang="en-GB" dirty="0" smtClean="0">
                <a:hlinkClick r:id="rId2"/>
              </a:rPr>
              <a:t>D.Bailey@aston.ac.uk</a:t>
            </a:r>
            <a:endParaRPr lang="en-GB" dirty="0" smtClean="0"/>
          </a:p>
          <a:p>
            <a:endParaRPr lang="en-GB" dirty="0"/>
          </a:p>
        </p:txBody>
      </p:sp>
      <p:pic>
        <p:nvPicPr>
          <p:cNvPr id="4" name="Picture 2" descr="http://www1.aston.ac.uk/EasySiteWeb/EasySite/StyleData/13-Home/Images/header-logo.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804025" y="5876925"/>
            <a:ext cx="1809750" cy="628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4130672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12664</TotalTime>
  <Words>2886</Words>
  <Application>Microsoft Office PowerPoint</Application>
  <PresentationFormat>On-screen Show (4:3)</PresentationFormat>
  <Paragraphs>388</Paragraphs>
  <Slides>36</Slides>
  <Notes>7</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36</vt:i4>
      </vt:variant>
    </vt:vector>
  </HeadingPairs>
  <TitlesOfParts>
    <vt:vector size="39" baseType="lpstr">
      <vt:lpstr>Office Theme</vt:lpstr>
      <vt:lpstr>Acrobat Document</vt:lpstr>
      <vt:lpstr>Slide</vt:lpstr>
      <vt:lpstr>Regions’ Return? “Place Based” Policy Approaches and the UK Government’s Localism Agenda  URESG Seminar, Edinburgh, Jan 2015</vt:lpstr>
      <vt:lpstr>Today…</vt:lpstr>
      <vt:lpstr>Slide 3</vt:lpstr>
      <vt:lpstr>England: From ‘Regions’ to ‘LEPs’</vt:lpstr>
      <vt:lpstr>Changing Frameworks</vt:lpstr>
      <vt:lpstr>Political debates 1</vt:lpstr>
      <vt:lpstr>Recentralisation or decentralisation?</vt:lpstr>
      <vt:lpstr>‘Policy Pizza?’</vt:lpstr>
      <vt:lpstr>From ‘Pizza to Policy’ (or vice versa)</vt:lpstr>
      <vt:lpstr>Economics behind move to LEPs</vt:lpstr>
      <vt:lpstr>City Deals</vt:lpstr>
      <vt:lpstr>Outcome: a two region view of England? </vt:lpstr>
      <vt:lpstr>Slide 13</vt:lpstr>
      <vt:lpstr> ‘Missing Space’ between the ‘local’ and ‘national’?</vt:lpstr>
      <vt:lpstr>‘Place-based’ and ‘space-blind’ (‘people centred’) alternatives</vt:lpstr>
      <vt:lpstr>UK  debates: 2 different &amp; contrasting views on regional inequalities</vt:lpstr>
      <vt:lpstr>Place-based policy – key principles (1)</vt:lpstr>
      <vt:lpstr>Place-based policy – key principles (2)</vt:lpstr>
      <vt:lpstr>International debates: ‘Space-blind’ versus ‘Place-based’ Policy</vt:lpstr>
      <vt:lpstr>Visualisation of differences between space-blind and place-based policy approaches</vt:lpstr>
      <vt:lpstr>Place Based approach  implications for BOTH ‘national’ &amp; ‘local’ institutions</vt:lpstr>
      <vt:lpstr>Why Whitehall may not sufficiently understand ‘place’ </vt:lpstr>
      <vt:lpstr>3 models of local self-governance</vt:lpstr>
      <vt:lpstr>Also, challenge of ‘local’ for ‘place-based’ policy</vt:lpstr>
      <vt:lpstr>Nottingham</vt:lpstr>
      <vt:lpstr>Birmingham, Black Country and Coventry </vt:lpstr>
      <vt:lpstr>Hull and Humber Ports</vt:lpstr>
      <vt:lpstr>City relationship patterns Yorkshire and Humber</vt:lpstr>
      <vt:lpstr>‘Space-blind’ (‘people-centred’) perspective of ‘missing space’</vt:lpstr>
      <vt:lpstr>‘Place-based’ perspective of the ‘missing space’</vt:lpstr>
      <vt:lpstr> Missing Space; Placed based Approaches  EU context – Smart specialisation Not start from scratch, bring together actors to build on what there is; related variety; diversity Links to modern ideas Industrial Policy: e.g. Dani Rodrick - IP as a discovery process </vt:lpstr>
      <vt:lpstr>An alternative?</vt:lpstr>
      <vt:lpstr>Conclusions 1 </vt:lpstr>
      <vt:lpstr>Role of LAs in recession:  (Audit Commission, 2009; Bailey &amp; Chapain 2011)</vt:lpstr>
      <vt:lpstr>Conclusions 2</vt:lpstr>
      <vt:lpstr>Slide 36</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dc:creator>
  <cp:lastModifiedBy>Patrick</cp:lastModifiedBy>
  <cp:revision>121</cp:revision>
  <cp:lastPrinted>2013-01-21T10:06:40Z</cp:lastPrinted>
  <dcterms:created xsi:type="dcterms:W3CDTF">2012-10-18T08:13:52Z</dcterms:created>
  <dcterms:modified xsi:type="dcterms:W3CDTF">2015-03-29T07:35:13Z</dcterms:modified>
</cp:coreProperties>
</file>