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68" r:id="rId3"/>
    <p:sldId id="276" r:id="rId4"/>
    <p:sldId id="275" r:id="rId5"/>
    <p:sldId id="274" r:id="rId6"/>
    <p:sldId id="278" r:id="rId7"/>
    <p:sldId id="271" r:id="rId8"/>
    <p:sldId id="259" r:id="rId9"/>
    <p:sldId id="263" r:id="rId10"/>
    <p:sldId id="270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1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35AC8-5F80-0A4F-AC8A-DA31F094B9A5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18E2C-96E7-E24B-8C04-C3673A3F1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97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Not a ‘done-deal</a:t>
            </a:r>
            <a:r>
              <a:rPr lang="en-US" dirty="0" smtClean="0">
                <a:solidFill>
                  <a:srgbClr val="000000"/>
                </a:solidFill>
              </a:rPr>
              <a:t>’ – the agenda is still contingent on the election result and leadership from key individuals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City growth matters</a:t>
            </a:r>
            <a:r>
              <a:rPr lang="en-US" dirty="0" smtClean="0">
                <a:solidFill>
                  <a:srgbClr val="000000"/>
                </a:solidFill>
              </a:rPr>
              <a:t>, framing salient economic and social issues – from healthcare to jobs.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18E2C-96E7-E24B-8C04-C3673A3F18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262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smtClean="0"/>
              <a:t>Different labour markets face different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smtClean="0"/>
              <a:t>Employers investment is crucial, but engagement is difficult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</a:rPr>
              <a:t>Policy does not respond adequately</a:t>
            </a:r>
            <a:r>
              <a:rPr lang="en-GB" sz="1200" dirty="0" smtClean="0"/>
              <a:t> to flows within the workforce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smtClean="0"/>
              <a:t>Public investment in skills is uncoordinated and often </a:t>
            </a:r>
            <a:r>
              <a:rPr lang="en-GB" sz="1200" dirty="0" smtClean="0">
                <a:solidFill>
                  <a:schemeClr val="tx1"/>
                </a:solidFill>
              </a:rPr>
              <a:t>insensitive to local conditions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18E2C-96E7-E24B-8C04-C3673A3F187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072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40560" cy="936104"/>
          </a:xfrm>
        </p:spPr>
        <p:txBody>
          <a:bodyPr>
            <a:no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700808"/>
            <a:ext cx="6912768" cy="46085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1980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40560" cy="936104"/>
          </a:xfrm>
        </p:spPr>
        <p:txBody>
          <a:bodyPr>
            <a:no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15616" y="1700808"/>
            <a:ext cx="6912768" cy="46085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48420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40560" cy="936104"/>
          </a:xfrm>
        </p:spPr>
        <p:txBody>
          <a:bodyPr>
            <a:no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15616" y="1700808"/>
            <a:ext cx="6912768" cy="46085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4048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1324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530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90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907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064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11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93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7055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15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04CB5-F23E-8147-A730-2BC34ED54ABE}" type="datetimeFigureOut">
              <a:rPr lang="en-US" smtClean="0"/>
              <a:pPr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5495B-4260-8548-8357-D993CA3046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 rotWithShape="1">
          <a:blip r:embed="rId14"/>
          <a:srcRect l="20113" t="28723" r="37334" b="29788"/>
          <a:stretch/>
        </p:blipFill>
        <p:spPr bwMode="auto">
          <a:xfrm>
            <a:off x="101377" y="44624"/>
            <a:ext cx="2598415" cy="15841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75324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sa.org.uk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sz="2800" b="1" dirty="0" smtClean="0">
              <a:solidFill>
                <a:schemeClr val="tx1"/>
              </a:solidFill>
            </a:endParaRPr>
          </a:p>
          <a:p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accent6"/>
                </a:solidFill>
              </a:rPr>
              <a:t>Unleashing Metro Growth</a:t>
            </a:r>
            <a:endParaRPr lang="en-US" sz="3600" dirty="0" smtClean="0">
              <a:solidFill>
                <a:schemeClr val="accent6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sz="1600" dirty="0" smtClean="0">
              <a:solidFill>
                <a:srgbClr val="000000"/>
              </a:solidFill>
            </a:endParaRPr>
          </a:p>
          <a:p>
            <a:pPr algn="ctr"/>
            <a:endParaRPr lang="en-US" sz="1600" dirty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Charlotte </a:t>
            </a:r>
            <a:r>
              <a:rPr lang="en-US" dirty="0" err="1" smtClean="0">
                <a:solidFill>
                  <a:srgbClr val="000000"/>
                </a:solidFill>
              </a:rPr>
              <a:t>Alldritt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sz="1800" dirty="0" smtClean="0">
              <a:solidFill>
                <a:srgbClr val="000000"/>
              </a:solidFill>
            </a:endParaRPr>
          </a:p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Director, Public Service and Communities</a:t>
            </a:r>
          </a:p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Secretary RSA City Growth Commission 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541" y="413592"/>
            <a:ext cx="25146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11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3072" y="404664"/>
            <a:ext cx="5040560" cy="936104"/>
          </a:xfrm>
        </p:spPr>
        <p:txBody>
          <a:bodyPr/>
          <a:lstStyle/>
          <a:p>
            <a:r>
              <a:rPr lang="en-GB" dirty="0" smtClean="0"/>
              <a:t>Unleashing value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64805"/>
            <a:ext cx="9144000" cy="499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07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1886" y="272461"/>
            <a:ext cx="5040560" cy="936104"/>
          </a:xfrm>
        </p:spPr>
        <p:txBody>
          <a:bodyPr/>
          <a:lstStyle/>
          <a:p>
            <a:r>
              <a:rPr lang="en-GB" dirty="0" smtClean="0"/>
              <a:t>Education and skills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516" t="14477" r="14284" b="17499"/>
          <a:stretch/>
        </p:blipFill>
        <p:spPr>
          <a:xfrm>
            <a:off x="0" y="1473454"/>
            <a:ext cx="9144000" cy="53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282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591" t="17260" r="19383" b="19333"/>
          <a:stretch/>
        </p:blipFill>
        <p:spPr>
          <a:xfrm>
            <a:off x="0" y="1530915"/>
            <a:ext cx="9144000" cy="532708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747987" y="327546"/>
            <a:ext cx="5040560" cy="936104"/>
          </a:xfrm>
        </p:spPr>
        <p:txBody>
          <a:bodyPr/>
          <a:lstStyle/>
          <a:p>
            <a:r>
              <a:rPr lang="en-GB" dirty="0" smtClean="0"/>
              <a:t>Connectivity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6241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7987" y="327546"/>
            <a:ext cx="5040560" cy="936104"/>
          </a:xfrm>
        </p:spPr>
        <p:txBody>
          <a:bodyPr/>
          <a:lstStyle/>
          <a:p>
            <a:r>
              <a:rPr lang="en-GB" dirty="0" smtClean="0"/>
              <a:t>Fiscal devolution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42" t="15325" r="11265" b="15193"/>
          <a:stretch/>
        </p:blipFill>
        <p:spPr>
          <a:xfrm>
            <a:off x="0" y="1432749"/>
            <a:ext cx="9144000" cy="54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25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0870" y="262629"/>
            <a:ext cx="5040560" cy="936104"/>
          </a:xfrm>
        </p:spPr>
        <p:txBody>
          <a:bodyPr/>
          <a:lstStyle/>
          <a:p>
            <a:r>
              <a:rPr lang="en-GB" dirty="0" smtClean="0"/>
              <a:t>Effective governance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481" t="9060" r="4669" b="9264"/>
          <a:stretch/>
        </p:blipFill>
        <p:spPr>
          <a:xfrm>
            <a:off x="0" y="1366091"/>
            <a:ext cx="9180112" cy="55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291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2289" y="404664"/>
            <a:ext cx="6101411" cy="936104"/>
          </a:xfrm>
        </p:spPr>
        <p:txBody>
          <a:bodyPr/>
          <a:lstStyle/>
          <a:p>
            <a:r>
              <a:rPr lang="en-GB" dirty="0" smtClean="0"/>
              <a:t>Rapid policy progress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196563" y="2123072"/>
            <a:ext cx="8709292" cy="4312795"/>
            <a:chOff x="106302" y="1342594"/>
            <a:chExt cx="11910712" cy="584958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7680" y="3536758"/>
              <a:ext cx="5496544" cy="36554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6302" y="1397012"/>
              <a:ext cx="3175000" cy="2565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873889" y="4710969"/>
              <a:ext cx="2143125" cy="214312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15863" y="1575720"/>
              <a:ext cx="3920089" cy="220505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4885" y="4270110"/>
              <a:ext cx="3782707" cy="240056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68939" y="2455281"/>
              <a:ext cx="3648075" cy="111442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78339" y="1342594"/>
              <a:ext cx="4638675" cy="1085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68999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47437" y="1690688"/>
            <a:ext cx="8053824" cy="4703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Legislation:</a:t>
            </a:r>
            <a:r>
              <a:rPr lang="en-GB" sz="2000" dirty="0" smtClean="0">
                <a:solidFill>
                  <a:schemeClr val="tx1"/>
                </a:solidFill>
              </a:rPr>
              <a:t> Needed to enact and enable existing commitments during first Parliamentary session.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Public Service Reform:</a:t>
            </a:r>
            <a:r>
              <a:rPr lang="en-GB" sz="2000" dirty="0" smtClean="0">
                <a:solidFill>
                  <a:schemeClr val="tx1"/>
                </a:solidFill>
              </a:rPr>
              <a:t> Needed to improve outcomes and drive down costs, designed and delivered more effectively at local level.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Fiscal Devolution: </a:t>
            </a:r>
            <a:r>
              <a:rPr lang="en-GB" sz="2000" dirty="0" smtClean="0">
                <a:solidFill>
                  <a:schemeClr val="tx1"/>
                </a:solidFill>
              </a:rPr>
              <a:t>The most mature city-regions should be able to borrow more flexibly.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Deficit reduction and a place-based Spending Review: </a:t>
            </a:r>
            <a:r>
              <a:rPr lang="en-GB" sz="2000" dirty="0" smtClean="0">
                <a:solidFill>
                  <a:schemeClr val="tx1"/>
                </a:solidFill>
              </a:rPr>
              <a:t>Multi-year Local Government Finance settlements essential.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Capacity and Collaboration: </a:t>
            </a:r>
            <a:r>
              <a:rPr lang="en-GB" sz="2000" dirty="0" smtClean="0">
                <a:solidFill>
                  <a:schemeClr val="tx1"/>
                </a:solidFill>
              </a:rPr>
              <a:t>Capacity varies between city-regions, but all need to build a track record of effective governance and risk management.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0701" y="404664"/>
            <a:ext cx="5040560" cy="936104"/>
          </a:xfrm>
        </p:spPr>
        <p:txBody>
          <a:bodyPr/>
          <a:lstStyle/>
          <a:p>
            <a:r>
              <a:rPr lang="en-US" dirty="0" smtClean="0"/>
              <a:t>Not a done deal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99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4593" y="404664"/>
            <a:ext cx="5040560" cy="936104"/>
          </a:xfrm>
        </p:spPr>
        <p:txBody>
          <a:bodyPr/>
          <a:lstStyle/>
          <a:p>
            <a:r>
              <a:rPr lang="en-US" dirty="0" smtClean="0"/>
              <a:t>Further Information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5181" y="2130092"/>
            <a:ext cx="8806260" cy="3199600"/>
            <a:chOff x="175181" y="1676552"/>
            <a:chExt cx="8806260" cy="3199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181" y="1676552"/>
              <a:ext cx="4065834" cy="3199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6857" y="1676552"/>
              <a:ext cx="4634584" cy="2421379"/>
            </a:xfrm>
            <a:prstGeom prst="rect">
              <a:avLst/>
            </a:prstGeom>
          </p:spPr>
        </p:pic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2468841" y="5481948"/>
            <a:ext cx="3756032" cy="123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 err="1" smtClean="0"/>
              <a:t>charlotte.alldritt@rsa.org.uk</a:t>
            </a:r>
            <a:endParaRPr lang="en-GB" sz="1800" dirty="0" smtClean="0"/>
          </a:p>
          <a:p>
            <a:pPr algn="ctr"/>
            <a:r>
              <a:rPr lang="en-GB" sz="1800" dirty="0">
                <a:hlinkClick r:id="rId4"/>
              </a:rPr>
              <a:t>www.rsa.org.uk</a:t>
            </a:r>
            <a:endParaRPr lang="en-GB" sz="1800" dirty="0"/>
          </a:p>
          <a:p>
            <a:pPr algn="ctr"/>
            <a:r>
              <a:rPr lang="en-GB" sz="1800" dirty="0"/>
              <a:t>@RSA_PSC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193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37"/>
          <a:stretch/>
        </p:blipFill>
        <p:spPr>
          <a:xfrm>
            <a:off x="0" y="1751682"/>
            <a:ext cx="9116697" cy="523812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714936" y="288767"/>
            <a:ext cx="5040560" cy="936104"/>
          </a:xfrm>
        </p:spPr>
        <p:txBody>
          <a:bodyPr/>
          <a:lstStyle/>
          <a:p>
            <a:r>
              <a:rPr lang="en-GB" dirty="0" smtClean="0"/>
              <a:t>Appendix: Super City Regions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4068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583" y="412391"/>
            <a:ext cx="5040560" cy="936104"/>
          </a:xfrm>
        </p:spPr>
        <p:txBody>
          <a:bodyPr/>
          <a:lstStyle/>
          <a:p>
            <a:r>
              <a:rPr lang="en-US" dirty="0" smtClean="0"/>
              <a:t>Appendix:  Four ‘V’s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590640"/>
            <a:ext cx="7345338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Voice</a:t>
            </a:r>
            <a:r>
              <a:rPr lang="en-US" dirty="0" smtClean="0">
                <a:solidFill>
                  <a:srgbClr val="000000"/>
                </a:solidFill>
              </a:rPr>
              <a:t> – partnership working across city-region linked to functional economic area and its wider economic strategy;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Value</a:t>
            </a:r>
            <a:r>
              <a:rPr lang="en-US" dirty="0" smtClean="0">
                <a:solidFill>
                  <a:srgbClr val="000000"/>
                </a:solidFill>
              </a:rPr>
              <a:t> – demonstrate value through data-driven accountability for outcomes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 err="1" smtClean="0">
                <a:solidFill>
                  <a:srgbClr val="000000"/>
                </a:solidFill>
              </a:rPr>
              <a:t>eg</a:t>
            </a:r>
            <a:r>
              <a:rPr lang="en-US" dirty="0" smtClean="0">
                <a:solidFill>
                  <a:srgbClr val="000000"/>
                </a:solidFill>
              </a:rPr>
              <a:t> shifting into higher wage/sector economies);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Variation</a:t>
            </a:r>
            <a:r>
              <a:rPr lang="en-US" dirty="0" smtClean="0">
                <a:solidFill>
                  <a:srgbClr val="000000"/>
                </a:solidFill>
              </a:rPr>
              <a:t> – bespoke deals in a bid for greater responsiveness to local needs and priorities. </a:t>
            </a: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owers and finance will vary;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Volatility</a:t>
            </a:r>
            <a:r>
              <a:rPr lang="en-US" dirty="0" smtClean="0">
                <a:solidFill>
                  <a:srgbClr val="000000"/>
                </a:solidFill>
              </a:rPr>
              <a:t> – politics likely to be uncertain and potentially </a:t>
            </a:r>
            <a:r>
              <a:rPr lang="en-US" dirty="0" err="1" smtClean="0">
                <a:solidFill>
                  <a:srgbClr val="000000"/>
                </a:solidFill>
              </a:rPr>
              <a:t>destabilising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5667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y Growth Commiss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City Growth Commission.thmx</Template>
  <TotalTime>194</TotalTime>
  <Words>281</Words>
  <Application>Microsoft Office PowerPoint</Application>
  <PresentationFormat>On-screen Show (4:3)</PresentationFormat>
  <Paragraphs>41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City Growth Commission</vt:lpstr>
      <vt:lpstr>Slide 1</vt:lpstr>
      <vt:lpstr>Unleashing value</vt:lpstr>
      <vt:lpstr>Education and skills</vt:lpstr>
      <vt:lpstr>Connectivity</vt:lpstr>
      <vt:lpstr>Fiscal devolution</vt:lpstr>
      <vt:lpstr>Effective governance</vt:lpstr>
      <vt:lpstr>Rapid policy progress</vt:lpstr>
      <vt:lpstr>Not a done deal</vt:lpstr>
      <vt:lpstr>Further Information</vt:lpstr>
      <vt:lpstr>Appendix: Super City Regions</vt:lpstr>
      <vt:lpstr>Appendix:  Four ‘V’s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Lottie</dc:creator>
  <cp:lastModifiedBy>Patrick</cp:lastModifiedBy>
  <cp:revision>24</cp:revision>
  <dcterms:created xsi:type="dcterms:W3CDTF">2015-01-12T13:03:04Z</dcterms:created>
  <dcterms:modified xsi:type="dcterms:W3CDTF">2015-03-29T08:06:47Z</dcterms:modified>
</cp:coreProperties>
</file>