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"/>
  </p:notesMasterIdLst>
  <p:handoutMasterIdLst>
    <p:handoutMasterId r:id="rId11"/>
  </p:handoutMasterIdLst>
  <p:sldIdLst>
    <p:sldId id="258" r:id="rId2"/>
    <p:sldId id="263" r:id="rId3"/>
    <p:sldId id="264" r:id="rId4"/>
    <p:sldId id="265" r:id="rId5"/>
    <p:sldId id="266" r:id="rId6"/>
    <p:sldId id="267" r:id="rId7"/>
    <p:sldId id="268" r:id="rId8"/>
    <p:sldId id="262" r:id="rId9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FF2"/>
    <a:srgbClr val="E9D1DD"/>
    <a:srgbClr val="E5F5F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36" y="-96"/>
      </p:cViewPr>
      <p:guideLst>
        <p:guide orient="horz" pos="578"/>
        <p:guide orient="horz" pos="1706"/>
        <p:guide orient="horz" pos="2840"/>
        <p:guide orient="horz" pos="3884"/>
        <p:guide pos="208"/>
        <p:guide pos="2018"/>
        <p:guide pos="5556"/>
        <p:guide pos="374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305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5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60E2189-9FBF-4B50-AD38-4A6FFA01B4E7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32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EC2D4F0-CFDA-4F1B-9FB2-0D9BFD9C749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1484313"/>
            <a:ext cx="8496300" cy="13684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068638"/>
            <a:ext cx="8496300" cy="30972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" y="6245225"/>
            <a:ext cx="84963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pic>
        <p:nvPicPr>
          <p:cNvPr id="4109" name="Picture 13" descr="DarkBlue102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2954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C7EFAA1-1F50-4896-B664-FCDC8138A0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5A1FEF-0FDC-427B-A9EF-374BBA9959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200" y="2708275"/>
            <a:ext cx="4168775" cy="3457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68775" cy="3457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740A66D-9C9E-44BE-AFD0-52EE72DF7D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51DB653-8A3B-4172-AA54-54C67A8B48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55A8E0-B222-4D81-9F04-92140451BE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FB12E4B-059E-4008-8771-B9FF36D0AC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C14EC84-1A0D-4BB1-9E44-98D9B49CC7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C17ED3D-5529-47CF-8DDD-8B9214FBCA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BE9D9-EAB3-4F1A-A54E-FE09B685E3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7663" y="908050"/>
            <a:ext cx="2122487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200" y="908050"/>
            <a:ext cx="6215063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D4E0BDD-A220-4DE3-870A-E59B59EB08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0200" y="908050"/>
            <a:ext cx="848995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0200" y="2708275"/>
            <a:ext cx="848995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6337300"/>
            <a:ext cx="10080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F2E2E25-7787-4A90-A260-294D073AECD0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085" name="Picture 13" descr="DarkBlue102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5143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.morphet@ucl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Citydeals in UK governance context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4365625"/>
            <a:ext cx="8496300" cy="1800225"/>
          </a:xfrm>
        </p:spPr>
        <p:txBody>
          <a:bodyPr/>
          <a:lstStyle/>
          <a:p>
            <a:r>
              <a:rPr lang="en-GB" sz="2400"/>
              <a:t>Professor Janice Morphet, UCL</a:t>
            </a:r>
          </a:p>
          <a:p>
            <a:endParaRPr lang="en-GB" sz="2400"/>
          </a:p>
          <a:p>
            <a:r>
              <a:rPr lang="en-GB" sz="2400"/>
              <a:t>31 March 2015</a:t>
            </a:r>
          </a:p>
          <a:p>
            <a:r>
              <a:rPr lang="en-GB" sz="2000">
                <a:hlinkClick r:id="rId2"/>
              </a:rPr>
              <a:t>j.morphet@ucl.ac.uk</a:t>
            </a:r>
            <a:r>
              <a:rPr lang="en-GB" sz="2000"/>
              <a:t> Twitter: @janicemorphet</a:t>
            </a:r>
          </a:p>
          <a:p>
            <a:endParaRPr lang="en-GB"/>
          </a:p>
          <a:p>
            <a:endParaRPr lang="en-GB"/>
          </a:p>
          <a:p>
            <a:endParaRPr lang="en-GB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549275"/>
            <a:ext cx="8489950" cy="1655763"/>
          </a:xfrm>
        </p:spPr>
        <p:txBody>
          <a:bodyPr/>
          <a:lstStyle/>
          <a:p>
            <a:r>
              <a:rPr lang="en-GB"/>
              <a:t>UK governance context – process not an event</a:t>
            </a:r>
          </a:p>
        </p:txBody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0200" y="1557338"/>
            <a:ext cx="8489950" cy="4608512"/>
          </a:xfrm>
        </p:spPr>
        <p:txBody>
          <a:bodyPr/>
          <a:lstStyle/>
          <a:p>
            <a:r>
              <a:rPr lang="en-GB" sz="2400"/>
              <a:t>Devolution for </a:t>
            </a:r>
            <a:r>
              <a:rPr lang="en-GB" sz="2400" b="1"/>
              <a:t>nations</a:t>
            </a:r>
            <a:r>
              <a:rPr lang="en-GB" sz="2400"/>
              <a:t> 1999 and 2006 St Andrews Agreement</a:t>
            </a:r>
          </a:p>
          <a:p>
            <a:r>
              <a:rPr lang="en-GB" sz="2400"/>
              <a:t>Process continued through Silk Commission (Wales 2014); Smith Commission (Scotland 2015); Christmas Agreement (NI 2014)</a:t>
            </a:r>
          </a:p>
          <a:p>
            <a:r>
              <a:rPr lang="en-GB" sz="2400"/>
              <a:t>Role of </a:t>
            </a:r>
            <a:r>
              <a:rPr lang="en-GB" sz="2400" b="1"/>
              <a:t>British Irish Council</a:t>
            </a:r>
            <a:r>
              <a:rPr lang="en-GB" sz="2400"/>
              <a:t> in policy transfer between civil service (Clifford and Morphet 2014, 2015); </a:t>
            </a:r>
          </a:p>
          <a:p>
            <a:r>
              <a:rPr lang="en-GB" sz="2400"/>
              <a:t>(weak) FEA governance for cities NI (2002), Wales (2004), Scotland (2006)</a:t>
            </a:r>
          </a:p>
          <a:p>
            <a:r>
              <a:rPr lang="en-GB" sz="2400"/>
              <a:t>Reframing </a:t>
            </a:r>
            <a:r>
              <a:rPr lang="en-GB" sz="2400" b="1"/>
              <a:t>local governance</a:t>
            </a:r>
            <a:r>
              <a:rPr lang="en-GB" sz="2400"/>
              <a:t> in Northern Ireland (2015); Wales (on-going); Scotland - suggested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908050"/>
            <a:ext cx="8489950" cy="720725"/>
          </a:xfrm>
        </p:spPr>
        <p:txBody>
          <a:bodyPr/>
          <a:lstStyle/>
          <a:p>
            <a:r>
              <a:rPr lang="en-GB"/>
              <a:t>Devolution in England</a:t>
            </a:r>
          </a:p>
        </p:txBody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0200" y="1773238"/>
            <a:ext cx="8489950" cy="4392612"/>
          </a:xfrm>
        </p:spPr>
        <p:txBody>
          <a:bodyPr/>
          <a:lstStyle/>
          <a:p>
            <a:r>
              <a:rPr lang="en-GB"/>
              <a:t>1992 centralised regionalism – Government Offices for the Regions (GOR)</a:t>
            </a:r>
          </a:p>
          <a:p>
            <a:r>
              <a:rPr lang="en-GB"/>
              <a:t>1999 devolution in London</a:t>
            </a:r>
          </a:p>
          <a:p>
            <a:r>
              <a:rPr lang="en-GB"/>
              <a:t>2000 Local Government Act – general powers of competence</a:t>
            </a:r>
          </a:p>
          <a:p>
            <a:r>
              <a:rPr lang="en-GB"/>
              <a:t>Krugman/ OECD focus on FEAs</a:t>
            </a:r>
          </a:p>
          <a:p>
            <a:r>
              <a:rPr lang="en-GB"/>
              <a:t>Preparation for Lisbon Treaty – GORs fail EU subsidiarity test </a:t>
            </a:r>
          </a:p>
          <a:p>
            <a:r>
              <a:rPr lang="en-GB"/>
              <a:t>2004 end of regionalism introduction of localism</a:t>
            </a:r>
          </a:p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908050"/>
            <a:ext cx="8489950" cy="649288"/>
          </a:xfrm>
        </p:spPr>
        <p:txBody>
          <a:bodyPr/>
          <a:lstStyle/>
          <a:p>
            <a:r>
              <a:rPr lang="en-GB"/>
              <a:t>Local government in England</a:t>
            </a:r>
          </a:p>
        </p:txBody>
      </p:sp>
      <p:sp>
        <p:nvSpPr>
          <p:cNvPr id="371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73238"/>
            <a:ext cx="8489950" cy="4392612"/>
          </a:xfrm>
        </p:spPr>
        <p:txBody>
          <a:bodyPr/>
          <a:lstStyle/>
          <a:p>
            <a:r>
              <a:rPr lang="en-GB"/>
              <a:t>Moved from performance based to contractual format in 2002 with Local Area Agreements for individual local authorities (Morphet 2008)</a:t>
            </a:r>
          </a:p>
          <a:p>
            <a:r>
              <a:rPr lang="en-GB"/>
              <a:t>2007 Sub National Review – move to FEAs </a:t>
            </a:r>
          </a:p>
          <a:p>
            <a:r>
              <a:rPr lang="en-GB"/>
              <a:t>2007 Multi Area Agreements – contracts for FEAs</a:t>
            </a:r>
          </a:p>
          <a:p>
            <a:r>
              <a:rPr lang="en-GB"/>
              <a:t>2009 Local Democracy etc Act – creating Combined Authorities, Economic Prosperity Boards on demand although approval through Parliamentary Orders</a:t>
            </a:r>
          </a:p>
          <a:p>
            <a:pPr>
              <a:buFontTx/>
              <a:buNone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FEA formation</a:t>
            </a:r>
          </a:p>
        </p:txBody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0200" y="1773238"/>
            <a:ext cx="8489950" cy="4392612"/>
          </a:xfrm>
        </p:spPr>
        <p:txBody>
          <a:bodyPr/>
          <a:lstStyle/>
          <a:p>
            <a:r>
              <a:rPr lang="en-GB" sz="2400"/>
              <a:t>2009 Combined authorities process starts and continues after General Election 2010</a:t>
            </a:r>
          </a:p>
          <a:p>
            <a:r>
              <a:rPr lang="en-GB" sz="2400"/>
              <a:t>Privileging of Manchester that started in 1997 continues </a:t>
            </a:r>
          </a:p>
          <a:p>
            <a:r>
              <a:rPr lang="en-GB" sz="2400"/>
              <a:t>2010 Local Enterprise Partnerships (LEPs) – self determined based on ‘speed dating’ and time pressure – although assumed competitive 100% coverage in England – but not democratic;</a:t>
            </a:r>
          </a:p>
          <a:p>
            <a:r>
              <a:rPr lang="en-GB" sz="2400"/>
              <a:t>2014 LEPS fail EU democratic and subsidiarity tests and are reduced in practical terms through finalised the UK Partnership Agreement</a:t>
            </a:r>
          </a:p>
          <a:p>
            <a:endParaRPr lang="en-GB" sz="2400"/>
          </a:p>
          <a:p>
            <a:endParaRPr lang="en-GB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role do city deals play in this?</a:t>
            </a:r>
            <a:br>
              <a:rPr lang="en-GB"/>
            </a:br>
            <a:r>
              <a:rPr lang="en-GB"/>
              <a:t>1. from the view of the central state</a:t>
            </a:r>
          </a:p>
        </p:txBody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0200" y="2276475"/>
            <a:ext cx="8489950" cy="38893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000" b="1"/>
              <a:t>Exit velocity</a:t>
            </a:r>
            <a:r>
              <a:rPr lang="en-GB" sz="2000"/>
              <a:t> at end of Parliament?</a:t>
            </a:r>
          </a:p>
          <a:p>
            <a:pPr>
              <a:lnSpc>
                <a:spcPct val="90000"/>
              </a:lnSpc>
            </a:pPr>
            <a:r>
              <a:rPr lang="en-GB" sz="2000"/>
              <a:t>MLG contracts to deal with </a:t>
            </a:r>
            <a:r>
              <a:rPr lang="en-GB" sz="2000" b="1"/>
              <a:t>loss of power</a:t>
            </a:r>
            <a:r>
              <a:rPr lang="en-GB" sz="2000"/>
              <a:t> – subsidiarity</a:t>
            </a:r>
          </a:p>
          <a:p>
            <a:pPr>
              <a:lnSpc>
                <a:spcPct val="90000"/>
              </a:lnSpc>
            </a:pPr>
            <a:r>
              <a:rPr lang="en-GB" sz="2000"/>
              <a:t>Means of delivering specific </a:t>
            </a:r>
            <a:r>
              <a:rPr lang="en-GB" sz="2000" b="1"/>
              <a:t>EU policies</a:t>
            </a:r>
            <a:r>
              <a:rPr lang="en-GB" sz="2000"/>
              <a:t> and projects e.g. TEN-T ports, SUMPs</a:t>
            </a:r>
          </a:p>
          <a:p>
            <a:pPr>
              <a:lnSpc>
                <a:spcPct val="90000"/>
              </a:lnSpc>
            </a:pPr>
            <a:r>
              <a:rPr lang="en-GB" sz="2000"/>
              <a:t>Means of </a:t>
            </a:r>
            <a:r>
              <a:rPr lang="en-GB" sz="2000" b="1"/>
              <a:t>packaging devolution</a:t>
            </a:r>
            <a:r>
              <a:rPr lang="en-GB" sz="2000"/>
              <a:t> of funds</a:t>
            </a:r>
          </a:p>
          <a:p>
            <a:pPr>
              <a:lnSpc>
                <a:spcPct val="90000"/>
              </a:lnSpc>
            </a:pPr>
            <a:r>
              <a:rPr lang="en-GB" sz="2000"/>
              <a:t>Means of </a:t>
            </a:r>
            <a:r>
              <a:rPr lang="en-GB" sz="2000" b="1"/>
              <a:t>delivering other policy agendas</a:t>
            </a:r>
            <a:r>
              <a:rPr lang="en-GB" sz="2000"/>
              <a:t> e.g. OECD report on training and skills; EU 2020, OECD and IMF on infrastructure and housing</a:t>
            </a:r>
          </a:p>
          <a:p>
            <a:pPr>
              <a:lnSpc>
                <a:spcPct val="90000"/>
              </a:lnSpc>
            </a:pPr>
            <a:r>
              <a:rPr lang="en-GB" sz="2000"/>
              <a:t>Means of </a:t>
            </a:r>
            <a:r>
              <a:rPr lang="en-GB" sz="2000" b="1"/>
              <a:t>managing change</a:t>
            </a:r>
            <a:r>
              <a:rPr lang="en-GB" sz="2000"/>
              <a:t> e.g.effect of International Accounting Standards in local authority financial management; alignment of administrative and economic boundaries ie transitional local government restructuring/reorganization</a:t>
            </a:r>
          </a:p>
          <a:p>
            <a:pPr>
              <a:lnSpc>
                <a:spcPct val="90000"/>
              </a:lnSpc>
            </a:pPr>
            <a:endParaRPr lang="en-GB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role do city deals play in this?</a:t>
            </a:r>
            <a:br>
              <a:rPr lang="en-GB"/>
            </a:br>
            <a:r>
              <a:rPr lang="en-GB"/>
              <a:t>2. from the view of the local state</a:t>
            </a:r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0200" y="2276475"/>
            <a:ext cx="8489950" cy="38893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/>
              <a:t>Money</a:t>
            </a:r>
          </a:p>
          <a:p>
            <a:pPr>
              <a:lnSpc>
                <a:spcPct val="90000"/>
              </a:lnSpc>
            </a:pPr>
            <a:r>
              <a:rPr lang="en-GB"/>
              <a:t>Not much new power</a:t>
            </a:r>
          </a:p>
          <a:p>
            <a:pPr>
              <a:lnSpc>
                <a:spcPct val="90000"/>
              </a:lnSpc>
            </a:pPr>
            <a:r>
              <a:rPr lang="en-GB"/>
              <a:t>Another initiative in a long line of central devolution displacement policies</a:t>
            </a:r>
          </a:p>
          <a:p>
            <a:pPr>
              <a:lnSpc>
                <a:spcPct val="90000"/>
              </a:lnSpc>
            </a:pPr>
            <a:r>
              <a:rPr lang="en-GB"/>
              <a:t>Control through contractual relations</a:t>
            </a:r>
          </a:p>
          <a:p>
            <a:pPr>
              <a:lnSpc>
                <a:spcPct val="90000"/>
              </a:lnSpc>
            </a:pPr>
            <a:r>
              <a:rPr lang="en-GB"/>
              <a:t>‘deal’ confirms power relations</a:t>
            </a:r>
          </a:p>
          <a:p>
            <a:pPr>
              <a:lnSpc>
                <a:spcPct val="90000"/>
              </a:lnSpc>
            </a:pPr>
            <a:r>
              <a:rPr lang="en-GB"/>
              <a:t>Need to deal with </a:t>
            </a:r>
            <a:r>
              <a:rPr lang="en-GB" b="1"/>
              <a:t>BLOs </a:t>
            </a:r>
            <a:r>
              <a:rPr lang="en-GB"/>
              <a:t>bits left over – need complementary rural policy</a:t>
            </a:r>
          </a:p>
          <a:p>
            <a:pPr>
              <a:lnSpc>
                <a:spcPct val="90000"/>
              </a:lnSpc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908050"/>
            <a:ext cx="8489950" cy="1296988"/>
          </a:xfrm>
        </p:spPr>
        <p:txBody>
          <a:bodyPr/>
          <a:lstStyle/>
          <a:p>
            <a:r>
              <a:rPr lang="en-GB"/>
              <a:t>Governance UK challenges</a:t>
            </a:r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0200" y="1700213"/>
            <a:ext cx="8489950" cy="44656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b="1"/>
              <a:t>General model </a:t>
            </a:r>
            <a:r>
              <a:rPr lang="en-GB"/>
              <a:t>not specific initiatives needed to improve local control, confidence and performance</a:t>
            </a:r>
            <a:r>
              <a:rPr lang="en-GB" b="1"/>
              <a:t> </a:t>
            </a:r>
          </a:p>
          <a:p>
            <a:pPr>
              <a:lnSpc>
                <a:spcPct val="90000"/>
              </a:lnSpc>
            </a:pPr>
            <a:r>
              <a:rPr lang="en-GB" b="1"/>
              <a:t>Subsidiarity</a:t>
            </a:r>
            <a:r>
              <a:rPr lang="en-GB"/>
              <a:t>: follow French model for legal and financial tests for all gov actions?</a:t>
            </a:r>
          </a:p>
          <a:p>
            <a:pPr>
              <a:lnSpc>
                <a:spcPct val="90000"/>
              </a:lnSpc>
            </a:pPr>
            <a:r>
              <a:rPr lang="en-GB" b="1"/>
              <a:t>Devolution not transfer</a:t>
            </a:r>
            <a:r>
              <a:rPr lang="en-GB"/>
              <a:t>: downsizing the civil service not transferring to local government</a:t>
            </a:r>
          </a:p>
          <a:p>
            <a:pPr>
              <a:lnSpc>
                <a:spcPct val="90000"/>
              </a:lnSpc>
            </a:pPr>
            <a:r>
              <a:rPr lang="en-GB" b="1"/>
              <a:t>Strategic planning</a:t>
            </a:r>
            <a:r>
              <a:rPr lang="en-GB"/>
              <a:t>: new methods needed</a:t>
            </a:r>
          </a:p>
          <a:p>
            <a:pPr>
              <a:lnSpc>
                <a:spcPct val="90000"/>
              </a:lnSpc>
            </a:pPr>
            <a:r>
              <a:rPr lang="en-GB" b="1"/>
              <a:t>Confident local leadership</a:t>
            </a:r>
            <a:r>
              <a:rPr lang="en-GB"/>
              <a:t>: no longer local blaming central government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5">
      <a:dk1>
        <a:srgbClr val="000000"/>
      </a:dk1>
      <a:lt1>
        <a:srgbClr val="FFFFFF"/>
      </a:lt1>
      <a:dk2>
        <a:srgbClr val="004359"/>
      </a:dk2>
      <a:lt2>
        <a:srgbClr val="808080"/>
      </a:lt2>
      <a:accent1>
        <a:srgbClr val="7FA1AC"/>
      </a:accent1>
      <a:accent2>
        <a:srgbClr val="004359"/>
      </a:accent2>
      <a:accent3>
        <a:srgbClr val="FFFFFF"/>
      </a:accent3>
      <a:accent4>
        <a:srgbClr val="000000"/>
      </a:accent4>
      <a:accent5>
        <a:srgbClr val="C0CDD2"/>
      </a:accent5>
      <a:accent6>
        <a:srgbClr val="003C50"/>
      </a:accent6>
      <a:hlink>
        <a:srgbClr val="459CBD"/>
      </a:hlink>
      <a:folHlink>
        <a:srgbClr val="B25D86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FA1AC"/>
        </a:accent1>
        <a:accent2>
          <a:srgbClr val="004359"/>
        </a:accent2>
        <a:accent3>
          <a:srgbClr val="FFFFFF"/>
        </a:accent3>
        <a:accent4>
          <a:srgbClr val="000000"/>
        </a:accent4>
        <a:accent5>
          <a:srgbClr val="C0CDD2"/>
        </a:accent5>
        <a:accent6>
          <a:srgbClr val="003C50"/>
        </a:accent6>
        <a:hlink>
          <a:srgbClr val="4B4620"/>
        </a:hlink>
        <a:folHlink>
          <a:srgbClr val="B25D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4">
        <a:dk1>
          <a:srgbClr val="000000"/>
        </a:dk1>
        <a:lt1>
          <a:srgbClr val="FFFFFF"/>
        </a:lt1>
        <a:dk2>
          <a:srgbClr val="004359"/>
        </a:dk2>
        <a:lt2>
          <a:srgbClr val="808080"/>
        </a:lt2>
        <a:accent1>
          <a:srgbClr val="7FA1AC"/>
        </a:accent1>
        <a:accent2>
          <a:srgbClr val="004359"/>
        </a:accent2>
        <a:accent3>
          <a:srgbClr val="FFFFFF"/>
        </a:accent3>
        <a:accent4>
          <a:srgbClr val="000000"/>
        </a:accent4>
        <a:accent5>
          <a:srgbClr val="C0CDD2"/>
        </a:accent5>
        <a:accent6>
          <a:srgbClr val="003C50"/>
        </a:accent6>
        <a:hlink>
          <a:srgbClr val="4B4620"/>
        </a:hlink>
        <a:folHlink>
          <a:srgbClr val="B25D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5">
        <a:dk1>
          <a:srgbClr val="000000"/>
        </a:dk1>
        <a:lt1>
          <a:srgbClr val="FFFFFF"/>
        </a:lt1>
        <a:dk2>
          <a:srgbClr val="004359"/>
        </a:dk2>
        <a:lt2>
          <a:srgbClr val="808080"/>
        </a:lt2>
        <a:accent1>
          <a:srgbClr val="7FA1AC"/>
        </a:accent1>
        <a:accent2>
          <a:srgbClr val="004359"/>
        </a:accent2>
        <a:accent3>
          <a:srgbClr val="FFFFFF"/>
        </a:accent3>
        <a:accent4>
          <a:srgbClr val="000000"/>
        </a:accent4>
        <a:accent5>
          <a:srgbClr val="C0CDD2"/>
        </a:accent5>
        <a:accent6>
          <a:srgbClr val="003C50"/>
        </a:accent6>
        <a:hlink>
          <a:srgbClr val="459CBD"/>
        </a:hlink>
        <a:folHlink>
          <a:srgbClr val="B25D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3201</TotalTime>
  <Words>502</Words>
  <Application>Microsoft Office PowerPoint</Application>
  <PresentationFormat>On-screen Show (4:3)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Custom Design</vt:lpstr>
      <vt:lpstr>Citydeals in UK governance context</vt:lpstr>
      <vt:lpstr>UK governance context – process not an event</vt:lpstr>
      <vt:lpstr>Devolution in England</vt:lpstr>
      <vt:lpstr>Local government in England</vt:lpstr>
      <vt:lpstr>FEA formation</vt:lpstr>
      <vt:lpstr>What role do city deals play in this? 1. from the view of the central state</vt:lpstr>
      <vt:lpstr>What role do city deals play in this? 2. from the view of the local state</vt:lpstr>
      <vt:lpstr>Governance UK challenges</vt:lpstr>
    </vt:vector>
  </TitlesOfParts>
  <Company>UCL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Simon Brown</dc:creator>
  <cp:lastModifiedBy>Patrick</cp:lastModifiedBy>
  <cp:revision>370</cp:revision>
  <dcterms:created xsi:type="dcterms:W3CDTF">2005-07-13T12:26:50Z</dcterms:created>
  <dcterms:modified xsi:type="dcterms:W3CDTF">2015-03-29T21:44:34Z</dcterms:modified>
</cp:coreProperties>
</file>