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9"/>
  </p:handoutMasterIdLst>
  <p:sldIdLst>
    <p:sldId id="256" r:id="rId2"/>
    <p:sldId id="280" r:id="rId3"/>
    <p:sldId id="284" r:id="rId4"/>
    <p:sldId id="276" r:id="rId5"/>
    <p:sldId id="286" r:id="rId6"/>
    <p:sldId id="287" r:id="rId7"/>
    <p:sldId id="285" r:id="rId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246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DF1FC0-D81F-455A-A4B2-CC3ABDDACB6A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D9A64ED-4D1C-48DF-A703-DED4083EFB32}">
      <dgm:prSet phldrT="[Text]"/>
      <dgm:spPr/>
      <dgm:t>
        <a:bodyPr/>
        <a:lstStyle/>
        <a:p>
          <a:r>
            <a:rPr lang="en-GB" dirty="0" smtClean="0"/>
            <a:t>Economic Powers</a:t>
          </a:r>
          <a:endParaRPr lang="en-GB" dirty="0"/>
        </a:p>
      </dgm:t>
    </dgm:pt>
    <dgm:pt modelId="{D3009D74-C67F-4E1F-8FDD-8FCF57D7EBB5}" type="parTrans" cxnId="{53331A36-EB5B-442D-899F-CCECDE0948DD}">
      <dgm:prSet/>
      <dgm:spPr/>
      <dgm:t>
        <a:bodyPr/>
        <a:lstStyle/>
        <a:p>
          <a:endParaRPr lang="en-GB"/>
        </a:p>
      </dgm:t>
    </dgm:pt>
    <dgm:pt modelId="{DF076E51-D048-43CF-B4C8-758E09BDFB91}" type="sibTrans" cxnId="{53331A36-EB5B-442D-899F-CCECDE0948DD}">
      <dgm:prSet/>
      <dgm:spPr/>
      <dgm:t>
        <a:bodyPr/>
        <a:lstStyle/>
        <a:p>
          <a:endParaRPr lang="en-GB"/>
        </a:p>
      </dgm:t>
    </dgm:pt>
    <dgm:pt modelId="{A2417A81-9EBE-44D0-9BF5-F4EC5FE106DD}">
      <dgm:prSet phldrT="[Text]"/>
      <dgm:spPr/>
      <dgm:t>
        <a:bodyPr/>
        <a:lstStyle/>
        <a:p>
          <a:r>
            <a:rPr lang="en-GB" dirty="0" smtClean="0"/>
            <a:t>Public Services</a:t>
          </a:r>
          <a:endParaRPr lang="en-GB" dirty="0"/>
        </a:p>
      </dgm:t>
    </dgm:pt>
    <dgm:pt modelId="{AAC41154-9DE5-4F26-9AA4-8D426CA54496}" type="parTrans" cxnId="{6B2E3AAD-BEF5-4BAB-8864-F298CEDCD8D6}">
      <dgm:prSet/>
      <dgm:spPr/>
      <dgm:t>
        <a:bodyPr/>
        <a:lstStyle/>
        <a:p>
          <a:endParaRPr lang="en-GB"/>
        </a:p>
      </dgm:t>
    </dgm:pt>
    <dgm:pt modelId="{62433DFC-8A28-48A4-AAFD-686BD9A53D77}" type="sibTrans" cxnId="{6B2E3AAD-BEF5-4BAB-8864-F298CEDCD8D6}">
      <dgm:prSet/>
      <dgm:spPr/>
      <dgm:t>
        <a:bodyPr/>
        <a:lstStyle/>
        <a:p>
          <a:endParaRPr lang="en-GB"/>
        </a:p>
      </dgm:t>
    </dgm:pt>
    <dgm:pt modelId="{E3C2843F-A9DA-49E9-A08C-40EAC9E9B433}">
      <dgm:prSet phldrT="[Text]"/>
      <dgm:spPr/>
      <dgm:t>
        <a:bodyPr/>
        <a:lstStyle/>
        <a:p>
          <a:r>
            <a:rPr lang="en-GB" dirty="0" smtClean="0"/>
            <a:t>Fiscal Reforms</a:t>
          </a:r>
          <a:endParaRPr lang="en-GB" dirty="0"/>
        </a:p>
      </dgm:t>
    </dgm:pt>
    <dgm:pt modelId="{C6870E0B-96BF-49D4-8A67-990D0EAA423F}" type="parTrans" cxnId="{03BC7395-CB26-4E0B-A5AB-D6143AC8F9A7}">
      <dgm:prSet/>
      <dgm:spPr/>
      <dgm:t>
        <a:bodyPr/>
        <a:lstStyle/>
        <a:p>
          <a:endParaRPr lang="en-GB"/>
        </a:p>
      </dgm:t>
    </dgm:pt>
    <dgm:pt modelId="{27536D6B-2F87-4CB8-A769-0178B5BD4390}" type="sibTrans" cxnId="{03BC7395-CB26-4E0B-A5AB-D6143AC8F9A7}">
      <dgm:prSet/>
      <dgm:spPr/>
      <dgm:t>
        <a:bodyPr/>
        <a:lstStyle/>
        <a:p>
          <a:endParaRPr lang="en-GB"/>
        </a:p>
      </dgm:t>
    </dgm:pt>
    <dgm:pt modelId="{2A5BFFD0-2D89-4333-8E93-D72CAF1E496A}" type="pres">
      <dgm:prSet presAssocID="{16DF1FC0-D81F-455A-A4B2-CC3ABDDACB6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A85408E-C8D5-4D62-BA66-6F0B65FCB6C2}" type="pres">
      <dgm:prSet presAssocID="{DD9A64ED-4D1C-48DF-A703-DED4083EFB32}" presName="node" presStyleLbl="node1" presStyleIdx="0" presStyleCnt="3" custScaleY="113385" custRadScaleRad="101898" custRadScaleInc="-184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9B29CD3-F278-445A-97BC-B50F3952EA20}" type="pres">
      <dgm:prSet presAssocID="{DF076E51-D048-43CF-B4C8-758E09BDFB91}" presName="sibTrans" presStyleLbl="sibTrans2D1" presStyleIdx="0" presStyleCnt="3" custAng="959025" custLinFactNeighborX="-53277" custLinFactNeighborY="50541"/>
      <dgm:spPr/>
      <dgm:t>
        <a:bodyPr/>
        <a:lstStyle/>
        <a:p>
          <a:endParaRPr lang="en-GB"/>
        </a:p>
      </dgm:t>
    </dgm:pt>
    <dgm:pt modelId="{9FA3F2BA-03F7-4151-9EB1-F00B93E439DB}" type="pres">
      <dgm:prSet presAssocID="{DF076E51-D048-43CF-B4C8-758E09BDFB91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F9ADC392-386E-4649-9F2F-7831066A446B}" type="pres">
      <dgm:prSet presAssocID="{A2417A81-9EBE-44D0-9BF5-F4EC5FE106DD}" presName="node" presStyleLbl="node1" presStyleIdx="1" presStyleCnt="3" custRadScaleRad="110558" custRadScaleInc="-383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07E7E1-8BB9-4DDA-AEEF-EA6B3174F6F2}" type="pres">
      <dgm:prSet presAssocID="{62433DFC-8A28-48A4-AAFD-686BD9A53D77}" presName="sibTrans" presStyleLbl="sibTrans2D1" presStyleIdx="1" presStyleCnt="3" custAng="346354" custLinFactNeighborX="-7623" custLinFactNeighborY="-95681"/>
      <dgm:spPr/>
      <dgm:t>
        <a:bodyPr/>
        <a:lstStyle/>
        <a:p>
          <a:endParaRPr lang="en-GB"/>
        </a:p>
      </dgm:t>
    </dgm:pt>
    <dgm:pt modelId="{FDB3BC9A-1F60-4411-9A5A-F18A2F7CEF18}" type="pres">
      <dgm:prSet presAssocID="{62433DFC-8A28-48A4-AAFD-686BD9A53D77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66A81ED1-0502-4860-80F2-1883AC2A7FD6}" type="pres">
      <dgm:prSet presAssocID="{E3C2843F-A9DA-49E9-A08C-40EAC9E9B433}" presName="node" presStyleLbl="node1" presStyleIdx="2" presStyleCnt="3" custRadScaleRad="106573" custRadScaleInc="183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665F5D-542C-4EA8-8CE3-F8FB0796B56B}" type="pres">
      <dgm:prSet presAssocID="{27536D6B-2F87-4CB8-A769-0178B5BD4390}" presName="sibTrans" presStyleLbl="sibTrans2D1" presStyleIdx="2" presStyleCnt="3" custLinFactNeighborX="33957" custLinFactNeighborY="5931"/>
      <dgm:spPr/>
      <dgm:t>
        <a:bodyPr/>
        <a:lstStyle/>
        <a:p>
          <a:endParaRPr lang="en-GB"/>
        </a:p>
      </dgm:t>
    </dgm:pt>
    <dgm:pt modelId="{854EE403-CD5B-4D79-A715-446BE294C4D9}" type="pres">
      <dgm:prSet presAssocID="{27536D6B-2F87-4CB8-A769-0178B5BD4390}" presName="connectorText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3164BA30-84FE-493C-8D4B-E10ABCE7C936}" type="presOf" srcId="{DF076E51-D048-43CF-B4C8-758E09BDFB91}" destId="{39B29CD3-F278-445A-97BC-B50F3952EA20}" srcOrd="0" destOrd="0" presId="urn:microsoft.com/office/officeart/2005/8/layout/cycle7"/>
    <dgm:cxn modelId="{53331A36-EB5B-442D-899F-CCECDE0948DD}" srcId="{16DF1FC0-D81F-455A-A4B2-CC3ABDDACB6A}" destId="{DD9A64ED-4D1C-48DF-A703-DED4083EFB32}" srcOrd="0" destOrd="0" parTransId="{D3009D74-C67F-4E1F-8FDD-8FCF57D7EBB5}" sibTransId="{DF076E51-D048-43CF-B4C8-758E09BDFB91}"/>
    <dgm:cxn modelId="{6D5A94F7-16C8-46F5-905F-0750AD498306}" type="presOf" srcId="{DD9A64ED-4D1C-48DF-A703-DED4083EFB32}" destId="{CA85408E-C8D5-4D62-BA66-6F0B65FCB6C2}" srcOrd="0" destOrd="0" presId="urn:microsoft.com/office/officeart/2005/8/layout/cycle7"/>
    <dgm:cxn modelId="{4E94FE84-2933-44B0-A5F9-EAF4A520B7C2}" type="presOf" srcId="{A2417A81-9EBE-44D0-9BF5-F4EC5FE106DD}" destId="{F9ADC392-386E-4649-9F2F-7831066A446B}" srcOrd="0" destOrd="0" presId="urn:microsoft.com/office/officeart/2005/8/layout/cycle7"/>
    <dgm:cxn modelId="{86C8E939-87E3-4E03-9CC0-3AE68AC4EFC1}" type="presOf" srcId="{DF076E51-D048-43CF-B4C8-758E09BDFB91}" destId="{9FA3F2BA-03F7-4151-9EB1-F00B93E439DB}" srcOrd="1" destOrd="0" presId="urn:microsoft.com/office/officeart/2005/8/layout/cycle7"/>
    <dgm:cxn modelId="{BB773B3E-2A7B-4008-94BF-0EACFE34A02C}" type="presOf" srcId="{62433DFC-8A28-48A4-AAFD-686BD9A53D77}" destId="{1E07E7E1-8BB9-4DDA-AEEF-EA6B3174F6F2}" srcOrd="0" destOrd="0" presId="urn:microsoft.com/office/officeart/2005/8/layout/cycle7"/>
    <dgm:cxn modelId="{6D29CEC7-BF4C-447C-B18B-E4D24038C876}" type="presOf" srcId="{27536D6B-2F87-4CB8-A769-0178B5BD4390}" destId="{854EE403-CD5B-4D79-A715-446BE294C4D9}" srcOrd="1" destOrd="0" presId="urn:microsoft.com/office/officeart/2005/8/layout/cycle7"/>
    <dgm:cxn modelId="{D2E24DDC-36D6-4D01-AF6F-4F314121F15F}" type="presOf" srcId="{62433DFC-8A28-48A4-AAFD-686BD9A53D77}" destId="{FDB3BC9A-1F60-4411-9A5A-F18A2F7CEF18}" srcOrd="1" destOrd="0" presId="urn:microsoft.com/office/officeart/2005/8/layout/cycle7"/>
    <dgm:cxn modelId="{03BC7395-CB26-4E0B-A5AB-D6143AC8F9A7}" srcId="{16DF1FC0-D81F-455A-A4B2-CC3ABDDACB6A}" destId="{E3C2843F-A9DA-49E9-A08C-40EAC9E9B433}" srcOrd="2" destOrd="0" parTransId="{C6870E0B-96BF-49D4-8A67-990D0EAA423F}" sibTransId="{27536D6B-2F87-4CB8-A769-0178B5BD4390}"/>
    <dgm:cxn modelId="{C1DDA8B0-0A32-459C-97A6-5E65392AC3DF}" type="presOf" srcId="{27536D6B-2F87-4CB8-A769-0178B5BD4390}" destId="{3A665F5D-542C-4EA8-8CE3-F8FB0796B56B}" srcOrd="0" destOrd="0" presId="urn:microsoft.com/office/officeart/2005/8/layout/cycle7"/>
    <dgm:cxn modelId="{1E1F4C4E-9FD5-43FF-A582-5E0BAEE4A10D}" type="presOf" srcId="{16DF1FC0-D81F-455A-A4B2-CC3ABDDACB6A}" destId="{2A5BFFD0-2D89-4333-8E93-D72CAF1E496A}" srcOrd="0" destOrd="0" presId="urn:microsoft.com/office/officeart/2005/8/layout/cycle7"/>
    <dgm:cxn modelId="{6B2E3AAD-BEF5-4BAB-8864-F298CEDCD8D6}" srcId="{16DF1FC0-D81F-455A-A4B2-CC3ABDDACB6A}" destId="{A2417A81-9EBE-44D0-9BF5-F4EC5FE106DD}" srcOrd="1" destOrd="0" parTransId="{AAC41154-9DE5-4F26-9AA4-8D426CA54496}" sibTransId="{62433DFC-8A28-48A4-AAFD-686BD9A53D77}"/>
    <dgm:cxn modelId="{0C840D7D-6F77-4453-A533-1B5FEABBD289}" type="presOf" srcId="{E3C2843F-A9DA-49E9-A08C-40EAC9E9B433}" destId="{66A81ED1-0502-4860-80F2-1883AC2A7FD6}" srcOrd="0" destOrd="0" presId="urn:microsoft.com/office/officeart/2005/8/layout/cycle7"/>
    <dgm:cxn modelId="{E22DB440-FAE7-4CBD-B810-95C2681E9963}" type="presParOf" srcId="{2A5BFFD0-2D89-4333-8E93-D72CAF1E496A}" destId="{CA85408E-C8D5-4D62-BA66-6F0B65FCB6C2}" srcOrd="0" destOrd="0" presId="urn:microsoft.com/office/officeart/2005/8/layout/cycle7"/>
    <dgm:cxn modelId="{ABA5221D-6B26-4177-B0AB-0EC0E69D2595}" type="presParOf" srcId="{2A5BFFD0-2D89-4333-8E93-D72CAF1E496A}" destId="{39B29CD3-F278-445A-97BC-B50F3952EA20}" srcOrd="1" destOrd="0" presId="urn:microsoft.com/office/officeart/2005/8/layout/cycle7"/>
    <dgm:cxn modelId="{8F6DA850-6A5C-471B-B4E2-9D7AB49790FE}" type="presParOf" srcId="{39B29CD3-F278-445A-97BC-B50F3952EA20}" destId="{9FA3F2BA-03F7-4151-9EB1-F00B93E439DB}" srcOrd="0" destOrd="0" presId="urn:microsoft.com/office/officeart/2005/8/layout/cycle7"/>
    <dgm:cxn modelId="{6D0C4731-C9F3-489A-828E-46E0C7479B12}" type="presParOf" srcId="{2A5BFFD0-2D89-4333-8E93-D72CAF1E496A}" destId="{F9ADC392-386E-4649-9F2F-7831066A446B}" srcOrd="2" destOrd="0" presId="urn:microsoft.com/office/officeart/2005/8/layout/cycle7"/>
    <dgm:cxn modelId="{8CE5BD88-FF0D-42BF-B9EB-C8C41D7BB164}" type="presParOf" srcId="{2A5BFFD0-2D89-4333-8E93-D72CAF1E496A}" destId="{1E07E7E1-8BB9-4DDA-AEEF-EA6B3174F6F2}" srcOrd="3" destOrd="0" presId="urn:microsoft.com/office/officeart/2005/8/layout/cycle7"/>
    <dgm:cxn modelId="{42A37C75-F473-4350-9273-A4CA7B287E5E}" type="presParOf" srcId="{1E07E7E1-8BB9-4DDA-AEEF-EA6B3174F6F2}" destId="{FDB3BC9A-1F60-4411-9A5A-F18A2F7CEF18}" srcOrd="0" destOrd="0" presId="urn:microsoft.com/office/officeart/2005/8/layout/cycle7"/>
    <dgm:cxn modelId="{FB435FA5-1433-4E25-8E93-25CAF4AA71FE}" type="presParOf" srcId="{2A5BFFD0-2D89-4333-8E93-D72CAF1E496A}" destId="{66A81ED1-0502-4860-80F2-1883AC2A7FD6}" srcOrd="4" destOrd="0" presId="urn:microsoft.com/office/officeart/2005/8/layout/cycle7"/>
    <dgm:cxn modelId="{91D3F03B-A5E0-4E74-9DA1-1222EF7F99B8}" type="presParOf" srcId="{2A5BFFD0-2D89-4333-8E93-D72CAF1E496A}" destId="{3A665F5D-542C-4EA8-8CE3-F8FB0796B56B}" srcOrd="5" destOrd="0" presId="urn:microsoft.com/office/officeart/2005/8/layout/cycle7"/>
    <dgm:cxn modelId="{1C7E34E9-37AC-4EC0-9C72-A72213428F9C}" type="presParOf" srcId="{3A665F5D-542C-4EA8-8CE3-F8FB0796B56B}" destId="{854EE403-CD5B-4D79-A715-446BE294C4D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85408E-C8D5-4D62-BA66-6F0B65FCB6C2}">
      <dsp:nvSpPr>
        <dsp:cNvPr id="0" name=""/>
        <dsp:cNvSpPr/>
      </dsp:nvSpPr>
      <dsp:spPr>
        <a:xfrm>
          <a:off x="2069755" y="-38578"/>
          <a:ext cx="2406419" cy="13642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/>
            <a:t>Economic Powers</a:t>
          </a:r>
          <a:endParaRPr lang="en-GB" sz="3100" kern="1200" dirty="0"/>
        </a:p>
      </dsp:txBody>
      <dsp:txXfrm>
        <a:off x="2069755" y="-38578"/>
        <a:ext cx="2406419" cy="1364259"/>
      </dsp:txXfrm>
    </dsp:sp>
    <dsp:sp modelId="{39B29CD3-F278-445A-97BC-B50F3952EA20}">
      <dsp:nvSpPr>
        <dsp:cNvPr id="0" name=""/>
        <dsp:cNvSpPr/>
      </dsp:nvSpPr>
      <dsp:spPr>
        <a:xfrm rot="3434598">
          <a:off x="3148819" y="1988163"/>
          <a:ext cx="1601779" cy="42112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3434598">
        <a:off x="3148819" y="1988163"/>
        <a:ext cx="1601779" cy="421123"/>
      </dsp:txXfrm>
    </dsp:sp>
    <dsp:sp modelId="{F9ADC392-386E-4649-9F2F-7831066A446B}">
      <dsp:nvSpPr>
        <dsp:cNvPr id="0" name=""/>
        <dsp:cNvSpPr/>
      </dsp:nvSpPr>
      <dsp:spPr>
        <a:xfrm>
          <a:off x="5038213" y="2646089"/>
          <a:ext cx="2406419" cy="12032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/>
            <a:t>Public Services</a:t>
          </a:r>
          <a:endParaRPr lang="en-GB" sz="3100" kern="1200" dirty="0"/>
        </a:p>
      </dsp:txBody>
      <dsp:txXfrm>
        <a:off x="5038213" y="2646089"/>
        <a:ext cx="2406419" cy="1203209"/>
      </dsp:txXfrm>
    </dsp:sp>
    <dsp:sp modelId="{1E07E7E1-8BB9-4DDA-AEEF-EA6B3174F6F2}">
      <dsp:nvSpPr>
        <dsp:cNvPr id="0" name=""/>
        <dsp:cNvSpPr/>
      </dsp:nvSpPr>
      <dsp:spPr>
        <a:xfrm rot="10800000">
          <a:off x="2902385" y="2878441"/>
          <a:ext cx="1601779" cy="42112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10800000">
        <a:off x="2902385" y="2878441"/>
        <a:ext cx="1601779" cy="421123"/>
      </dsp:txXfrm>
    </dsp:sp>
    <dsp:sp modelId="{66A81ED1-0502-4860-80F2-1883AC2A7FD6}">
      <dsp:nvSpPr>
        <dsp:cNvPr id="0" name=""/>
        <dsp:cNvSpPr/>
      </dsp:nvSpPr>
      <dsp:spPr>
        <a:xfrm>
          <a:off x="206124" y="3134578"/>
          <a:ext cx="2406419" cy="12032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/>
            <a:t>Fiscal Reforms</a:t>
          </a:r>
          <a:endParaRPr lang="en-GB" sz="3100" kern="1200" dirty="0"/>
        </a:p>
      </dsp:txBody>
      <dsp:txXfrm>
        <a:off x="206124" y="3134578"/>
        <a:ext cx="2406419" cy="1203209"/>
      </dsp:txXfrm>
    </dsp:sp>
    <dsp:sp modelId="{3A665F5D-542C-4EA8-8CE3-F8FB0796B56B}">
      <dsp:nvSpPr>
        <dsp:cNvPr id="0" name=""/>
        <dsp:cNvSpPr/>
      </dsp:nvSpPr>
      <dsp:spPr>
        <a:xfrm rot="18064399">
          <a:off x="2059913" y="2044544"/>
          <a:ext cx="1601779" cy="42112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18064399">
        <a:off x="2059913" y="2044544"/>
        <a:ext cx="1601779" cy="421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556BAB8-77A1-40D4-B44C-705352C74583}" type="datetimeFigureOut">
              <a:rPr lang="en-GB"/>
              <a:pPr/>
              <a:t>01/04/2015</a:t>
            </a:fld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8DDCF71-9AA0-49E4-84CB-49024938E1B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71096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6876558-72AE-4755-95B3-D58421822BD6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007F555-2FFF-4193-BF91-2CF25385A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1DAFCA6-D95B-4B9D-8D99-0236E615AE48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B377305-D5A8-44D8-9F15-39C98A1CD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26F585F-FB92-45A6-9E03-E58ED7086589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B76BA3A-10AF-4719-9945-F64353384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23CF886-4141-4C2A-AA54-9E643B70BF37}" type="datetimeFigureOut">
              <a:rPr lang="en-US"/>
              <a:pPr>
                <a:defRPr/>
              </a:pPr>
              <a:t>4/1/2015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897E46C-B5B4-4F41-B627-AF4AADE58F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DC88202-2C61-484F-A3A2-9AB88B2B4D10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9B563CB-3A6A-4BF7-BEDA-0294BEE44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EED79BD-8D4D-4F5D-B0C9-3C413684E5EF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D6636BD-BC73-425D-AD19-73AF99876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25EFFD1-C4C9-4DBA-A40F-06F75F146EBB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A21B3B-1F82-4509-9F6A-974AEEA9B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BF8CFFE-A37F-450D-BFF1-02BA8ADB0366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52EB685-B343-4DAA-AA13-2215A31AB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E50252A-08D8-452B-9A27-161CBFC4B88A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A5DAE69-217D-4F8D-835A-B7DA38872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82A103-9125-4C07-BC30-8399320FC3A5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0F9D77D-488A-48ED-8ED6-550D9ED89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DF16EAD-4AD0-4249-99A7-2E99AABB4E6B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EBD89C8-9412-4732-87D4-89A765C09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footer-text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69875" y="6300788"/>
            <a:ext cx="8610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bg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26304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4" descr="footer-tex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300" y="6209616"/>
            <a:ext cx="8610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square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0"/>
            <a:ext cx="3657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1" descr="CoreCitiesLogo-01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8300" y="695325"/>
            <a:ext cx="9588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m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1250" y="2036763"/>
            <a:ext cx="2346325" cy="379412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768396" y="2342460"/>
            <a:ext cx="23862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 Netherlands-UK Visit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5096" y="6317893"/>
            <a:ext cx="12747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latin typeface="Times New Roman" pitchFamily="18" charset="0"/>
                <a:cs typeface="Times New Roman" pitchFamily="18" charset="0"/>
              </a:rPr>
              <a:t>/ Cardiff / Glasgow</a:t>
            </a:r>
            <a:endParaRPr lang="en-GB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Core Cities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673" y="1161789"/>
            <a:ext cx="8260916" cy="4863230"/>
          </a:xfrm>
        </p:spPr>
        <p:txBody>
          <a:bodyPr/>
          <a:lstStyle/>
          <a:p>
            <a:pPr marL="457200" lvl="1" indent="0">
              <a:buNone/>
            </a:pPr>
            <a:endParaRPr lang="en-US" sz="2200" dirty="0" smtClean="0"/>
          </a:p>
          <a:p>
            <a:r>
              <a:rPr lang="en-GB" sz="2000" dirty="0" smtClean="0"/>
              <a:t>Cities are social and economic future</a:t>
            </a:r>
          </a:p>
          <a:p>
            <a:r>
              <a:rPr lang="en-GB" sz="2000" dirty="0" smtClean="0"/>
              <a:t>UK highly urbanised</a:t>
            </a:r>
          </a:p>
          <a:p>
            <a:r>
              <a:rPr lang="en-GB" sz="2000" dirty="0" smtClean="0"/>
              <a:t>Core Cities – biggest outside London – do well but could do better</a:t>
            </a:r>
          </a:p>
          <a:p>
            <a:r>
              <a:rPr lang="en-GB" sz="2000" dirty="0"/>
              <a:t>Worked </a:t>
            </a:r>
            <a:r>
              <a:rPr lang="en-GB" sz="2000" dirty="0" smtClean="0"/>
              <a:t>together for 20 years on shared priorities</a:t>
            </a:r>
          </a:p>
          <a:p>
            <a:r>
              <a:rPr lang="en-GB" sz="2000" dirty="0" smtClean="0"/>
              <a:t>Political Cabinet and Policy Hub structure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Skills </a:t>
            </a:r>
            <a:r>
              <a:rPr lang="en-GB" sz="2000" dirty="0"/>
              <a:t>and Labour market </a:t>
            </a:r>
            <a:r>
              <a:rPr lang="en-GB" sz="2000" dirty="0" smtClean="0"/>
              <a:t>issues  		Culture</a:t>
            </a:r>
            <a:endParaRPr lang="en-GB" sz="2000" dirty="0"/>
          </a:p>
          <a:p>
            <a:pPr lvl="0"/>
            <a:r>
              <a:rPr lang="en-GB" sz="2000" dirty="0"/>
              <a:t>Smart </a:t>
            </a:r>
            <a:r>
              <a:rPr lang="en-GB" sz="2000" dirty="0" smtClean="0"/>
              <a:t>Cities  						Transport</a:t>
            </a:r>
            <a:endParaRPr lang="en-GB" sz="2000" dirty="0"/>
          </a:p>
          <a:p>
            <a:pPr lvl="0"/>
            <a:r>
              <a:rPr lang="en-GB" sz="2000" dirty="0" smtClean="0"/>
              <a:t>Housing							Research </a:t>
            </a:r>
            <a:r>
              <a:rPr lang="en-GB" sz="2000" dirty="0"/>
              <a:t>and Development</a:t>
            </a:r>
          </a:p>
          <a:p>
            <a:pPr lvl="0"/>
            <a:r>
              <a:rPr lang="en-GB" sz="2000" dirty="0"/>
              <a:t>Finance and </a:t>
            </a:r>
            <a:r>
              <a:rPr lang="en-GB" sz="2000" dirty="0" smtClean="0"/>
              <a:t>Investment			Growth </a:t>
            </a:r>
            <a:r>
              <a:rPr lang="en-GB" sz="2000" dirty="0"/>
              <a:t>and Business Support</a:t>
            </a:r>
          </a:p>
          <a:p>
            <a:r>
              <a:rPr lang="en-GB" sz="2000" dirty="0"/>
              <a:t>Public Service </a:t>
            </a:r>
            <a:r>
              <a:rPr lang="en-GB" sz="2000" dirty="0" smtClean="0"/>
              <a:t>Reform				Energy </a:t>
            </a:r>
            <a:r>
              <a:rPr lang="en-GB" sz="2000" dirty="0"/>
              <a:t>and Low Carbon</a:t>
            </a:r>
          </a:p>
          <a:p>
            <a:pPr lvl="0"/>
            <a:endParaRPr lang="en-GB" sz="1800" dirty="0"/>
          </a:p>
          <a:p>
            <a:endParaRPr lang="en-GB" sz="1800" dirty="0" smtClean="0"/>
          </a:p>
          <a:p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664888" y="6433966"/>
            <a:ext cx="12747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latin typeface="Times New Roman" pitchFamily="18" charset="0"/>
                <a:cs typeface="Times New Roman" pitchFamily="18" charset="0"/>
              </a:rPr>
              <a:t>/ Cardiff / Glasgow</a:t>
            </a:r>
            <a:endParaRPr lang="en-GB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14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Centralisation and devolution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000" dirty="0" smtClean="0"/>
              <a:t>Cities as solutions, not problems</a:t>
            </a:r>
          </a:p>
          <a:p>
            <a:r>
              <a:rPr lang="en-GB" sz="2000" dirty="0" smtClean="0"/>
              <a:t>Cities as delivery partners, not an agency of central </a:t>
            </a:r>
            <a:r>
              <a:rPr lang="en-GB" sz="2000" dirty="0" err="1" smtClean="0"/>
              <a:t>govt</a:t>
            </a:r>
            <a:endParaRPr lang="en-GB" sz="2000" dirty="0" smtClean="0"/>
          </a:p>
          <a:p>
            <a:r>
              <a:rPr lang="en-GB" sz="2000" dirty="0" smtClean="0"/>
              <a:t>UK highly centralised with low levels of tax controlled locally</a:t>
            </a:r>
          </a:p>
          <a:p>
            <a:r>
              <a:rPr lang="en-GB" sz="2000" dirty="0" smtClean="0"/>
              <a:t>Scottish impact</a:t>
            </a:r>
          </a:p>
          <a:p>
            <a:r>
              <a:rPr lang="en-GB" sz="2000" dirty="0" smtClean="0"/>
              <a:t>The centralisation challenges:</a:t>
            </a:r>
          </a:p>
          <a:p>
            <a:endParaRPr lang="en-GB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/>
              <a:t>Economic growth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/>
              <a:t>Improving public services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/>
              <a:t>Engaging people in democracy </a:t>
            </a:r>
            <a:endParaRPr lang="en-GB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90805"/>
            <a:ext cx="4495800" cy="406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874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301" y="576198"/>
            <a:ext cx="8116866" cy="494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28382" y="181099"/>
            <a:ext cx="638827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Future UK context:</a:t>
            </a:r>
          </a:p>
          <a:p>
            <a:r>
              <a:rPr lang="en-GB" sz="2400" dirty="0" smtClean="0"/>
              <a:t>Radical and creative Reforms for Sustainable Cities (</a:t>
            </a:r>
            <a:r>
              <a:rPr lang="en-GB" dirty="0" smtClean="0"/>
              <a:t>Funding and spending outlook for Core Cities)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6619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Pillars of Devolution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 smtClean="0"/>
          </a:p>
          <a:p>
            <a:pPr lvl="1"/>
            <a:r>
              <a:rPr lang="en-GB" dirty="0" smtClean="0"/>
              <a:t>Transport</a:t>
            </a:r>
          </a:p>
          <a:p>
            <a:pPr lvl="1"/>
            <a:r>
              <a:rPr lang="en-GB" dirty="0" smtClean="0"/>
              <a:t>Housing</a:t>
            </a:r>
          </a:p>
          <a:p>
            <a:pPr lvl="1"/>
            <a:r>
              <a:rPr lang="en-GB" dirty="0" smtClean="0"/>
              <a:t>Skills</a:t>
            </a:r>
          </a:p>
          <a:p>
            <a:pPr lvl="1"/>
            <a:r>
              <a:rPr lang="en-GB" dirty="0" smtClean="0"/>
              <a:t>Spatial Planning</a:t>
            </a:r>
          </a:p>
          <a:p>
            <a:pPr lvl="1"/>
            <a:r>
              <a:rPr lang="en-GB" dirty="0" smtClean="0"/>
              <a:t>Energy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Education funding</a:t>
            </a:r>
          </a:p>
          <a:p>
            <a:pPr lvl="1"/>
            <a:r>
              <a:rPr lang="en-GB" dirty="0" smtClean="0"/>
              <a:t>Health and Social Care</a:t>
            </a:r>
          </a:p>
          <a:p>
            <a:pPr lvl="1"/>
            <a:r>
              <a:rPr lang="en-GB" dirty="0" smtClean="0"/>
              <a:t>Blue Lights</a:t>
            </a:r>
          </a:p>
          <a:p>
            <a:pPr lvl="1"/>
            <a:r>
              <a:rPr lang="en-GB" dirty="0" smtClean="0"/>
              <a:t>Double devolution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148215" y="4597796"/>
            <a:ext cx="6175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0" lvl="3" indent="-457200">
              <a:buFont typeface="Arial" pitchFamily="34" charset="0"/>
              <a:buChar char="•"/>
            </a:pPr>
            <a:r>
              <a:rPr lang="en-GB" sz="2400" dirty="0" smtClean="0">
                <a:latin typeface="+mj-lt"/>
              </a:rPr>
              <a:t>Property taxes (</a:t>
            </a:r>
            <a:r>
              <a:rPr lang="en-GB" sz="2400" dirty="0" err="1" smtClean="0">
                <a:latin typeface="+mj-lt"/>
              </a:rPr>
              <a:t>inc.</a:t>
            </a:r>
            <a:r>
              <a:rPr lang="en-GB" sz="2400" dirty="0" smtClean="0">
                <a:latin typeface="+mj-lt"/>
              </a:rPr>
              <a:t> HRA)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GB" sz="2400" dirty="0" smtClean="0">
                <a:latin typeface="+mj-lt"/>
              </a:rPr>
              <a:t>Local taxes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GB" sz="2400" dirty="0" smtClean="0">
                <a:latin typeface="+mj-lt"/>
              </a:rPr>
              <a:t>Income tax</a:t>
            </a:r>
          </a:p>
          <a:p>
            <a:pPr marL="1828800" lvl="3" indent="-457200">
              <a:buFont typeface="Arial" pitchFamily="34" charset="0"/>
              <a:buChar char="•"/>
            </a:pPr>
            <a:r>
              <a:rPr lang="en-GB" sz="2400" dirty="0" smtClean="0">
                <a:latin typeface="+mj-lt"/>
              </a:rPr>
              <a:t>Serious challenges…</a:t>
            </a:r>
            <a:endParaRPr lang="en-GB" sz="2400" dirty="0">
              <a:latin typeface="+mj-l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175321346"/>
              </p:ext>
            </p:extLst>
          </p:nvPr>
        </p:nvGraphicFramePr>
        <p:xfrm>
          <a:off x="878914" y="1199714"/>
          <a:ext cx="7444633" cy="4649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577789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interventions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78055" cy="4525963"/>
          </a:xfrm>
        </p:spPr>
        <p:txBody>
          <a:bodyPr/>
          <a:lstStyle/>
          <a:p>
            <a:r>
              <a:rPr lang="en-GB" sz="2400" dirty="0" smtClean="0"/>
              <a:t>Core Cities Prospectus </a:t>
            </a:r>
          </a:p>
          <a:p>
            <a:r>
              <a:rPr lang="en-GB" sz="2400" dirty="0" smtClean="0"/>
              <a:t>London Finance Commission</a:t>
            </a:r>
          </a:p>
          <a:p>
            <a:r>
              <a:rPr lang="en-GB" sz="2400" dirty="0" smtClean="0"/>
              <a:t>City Centred</a:t>
            </a:r>
          </a:p>
          <a:p>
            <a:r>
              <a:rPr lang="en-GB" sz="2400" dirty="0" smtClean="0"/>
              <a:t>RSA City Growth Commission</a:t>
            </a:r>
          </a:p>
          <a:p>
            <a:r>
              <a:rPr lang="en-GB" sz="2400" dirty="0" smtClean="0"/>
              <a:t>RSA ‘</a:t>
            </a:r>
            <a:r>
              <a:rPr lang="en-GB" sz="2400" dirty="0" err="1" smtClean="0"/>
              <a:t>Devo</a:t>
            </a:r>
            <a:r>
              <a:rPr lang="en-GB" sz="2400" dirty="0" smtClean="0"/>
              <a:t> Met: Charting a </a:t>
            </a:r>
            <a:r>
              <a:rPr lang="en-GB" sz="2400" dirty="0"/>
              <a:t>P</a:t>
            </a:r>
            <a:r>
              <a:rPr lang="en-GB" sz="2400" dirty="0" smtClean="0"/>
              <a:t>ath Ahead</a:t>
            </a:r>
          </a:p>
          <a:p>
            <a:r>
              <a:rPr lang="en-GB" sz="2400" dirty="0" smtClean="0"/>
              <a:t>DCLG Select Committee</a:t>
            </a:r>
          </a:p>
          <a:p>
            <a:r>
              <a:rPr lang="en-GB" sz="2400" dirty="0" smtClean="0"/>
              <a:t>IPPR Devolution Decade</a:t>
            </a:r>
          </a:p>
          <a:p>
            <a:r>
              <a:rPr lang="en-GB" sz="2400" dirty="0" smtClean="0"/>
              <a:t>Think Cities</a:t>
            </a:r>
          </a:p>
          <a:p>
            <a:r>
              <a:rPr lang="en-GB" sz="2400" dirty="0" err="1" smtClean="0"/>
              <a:t>Devo</a:t>
            </a:r>
            <a:r>
              <a:rPr lang="en-GB" sz="2400" dirty="0" smtClean="0"/>
              <a:t> Me</a:t>
            </a:r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7870" y="1716066"/>
            <a:ext cx="2699098" cy="359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6175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Progress and 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5026"/>
            <a:ext cx="4038600" cy="4911138"/>
          </a:xfrm>
        </p:spPr>
        <p:txBody>
          <a:bodyPr/>
          <a:lstStyle/>
          <a:p>
            <a:r>
              <a:rPr lang="en-GB" sz="2000" b="1" dirty="0" smtClean="0"/>
              <a:t>Delivered….</a:t>
            </a:r>
          </a:p>
          <a:p>
            <a:r>
              <a:rPr lang="en-GB" sz="2000" dirty="0" smtClean="0"/>
              <a:t>City Deals, Growth Deals and Devolution Deals</a:t>
            </a:r>
          </a:p>
          <a:p>
            <a:r>
              <a:rPr lang="en-GB" sz="2000" dirty="0" smtClean="0"/>
              <a:t>New Economic Geography</a:t>
            </a:r>
          </a:p>
          <a:p>
            <a:r>
              <a:rPr lang="en-GB" sz="2000" b="1" dirty="0" smtClean="0"/>
              <a:t>But….</a:t>
            </a:r>
          </a:p>
          <a:p>
            <a:r>
              <a:rPr lang="en-GB" sz="2000" dirty="0" smtClean="0"/>
              <a:t>Functional not fiscal devolution</a:t>
            </a:r>
          </a:p>
          <a:p>
            <a:r>
              <a:rPr lang="en-GB" sz="2000" dirty="0" smtClean="0"/>
              <a:t>Individual not embedded process</a:t>
            </a:r>
          </a:p>
          <a:p>
            <a:r>
              <a:rPr lang="en-GB" sz="2000" b="1" dirty="0" smtClean="0"/>
              <a:t>Needs….</a:t>
            </a:r>
          </a:p>
          <a:p>
            <a:r>
              <a:rPr lang="en-GB" sz="2000" dirty="0"/>
              <a:t>Independent oversight</a:t>
            </a:r>
          </a:p>
          <a:p>
            <a:r>
              <a:rPr lang="en-GB" sz="2000" dirty="0" smtClean="0"/>
              <a:t>Outcome and evidence based</a:t>
            </a:r>
          </a:p>
          <a:p>
            <a:r>
              <a:rPr lang="en-GB" sz="2000" dirty="0" smtClean="0"/>
              <a:t>Legislative programme</a:t>
            </a:r>
          </a:p>
          <a:p>
            <a:r>
              <a:rPr lang="en-GB" sz="2000" dirty="0" smtClean="0"/>
              <a:t>Constitutional Convention</a:t>
            </a:r>
          </a:p>
          <a:p>
            <a:r>
              <a:rPr lang="en-GB" sz="2000" dirty="0" smtClean="0"/>
              <a:t>First 100 days</a:t>
            </a:r>
          </a:p>
          <a:p>
            <a:r>
              <a:rPr lang="en-GB" sz="2000" dirty="0" smtClean="0"/>
              <a:t>Not just cities</a:t>
            </a:r>
            <a:endParaRPr lang="en-GB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4265" y="2284180"/>
            <a:ext cx="3566469" cy="315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739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237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Core Cities</vt:lpstr>
      <vt:lpstr>Centralisation and devolution</vt:lpstr>
      <vt:lpstr>Slide 4</vt:lpstr>
      <vt:lpstr>Pillars of Devolution</vt:lpstr>
      <vt:lpstr>Other interventions</vt:lpstr>
      <vt:lpstr>Progress and next steps</vt:lpstr>
    </vt:vector>
  </TitlesOfParts>
  <Company>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design</dc:creator>
  <cp:lastModifiedBy>Patrick</cp:lastModifiedBy>
  <cp:revision>38</cp:revision>
  <cp:lastPrinted>2012-05-23T08:17:56Z</cp:lastPrinted>
  <dcterms:created xsi:type="dcterms:W3CDTF">2012-05-23T08:02:19Z</dcterms:created>
  <dcterms:modified xsi:type="dcterms:W3CDTF">2015-04-01T13:46:23Z</dcterms:modified>
</cp:coreProperties>
</file>