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74" r:id="rId6"/>
    <p:sldId id="293" r:id="rId7"/>
    <p:sldId id="298" r:id="rId8"/>
    <p:sldId id="297" r:id="rId9"/>
    <p:sldId id="290" r:id="rId10"/>
    <p:sldId id="295" r:id="rId11"/>
    <p:sldId id="291" r:id="rId12"/>
    <p:sldId id="288" r:id="rId13"/>
    <p:sldId id="283" r:id="rId14"/>
    <p:sldId id="284" r:id="rId15"/>
    <p:sldId id="285" r:id="rId16"/>
    <p:sldId id="286" r:id="rId17"/>
    <p:sldId id="287" r:id="rId18"/>
  </p:sldIdLst>
  <p:sldSz cx="9144000" cy="6858000" type="screen4x3"/>
  <p:notesSz cx="6669088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706" autoAdjust="0"/>
    <p:restoredTop sz="88102" autoAdjust="0"/>
  </p:normalViewPr>
  <p:slideViewPr>
    <p:cSldViewPr>
      <p:cViewPr>
        <p:scale>
          <a:sx n="50" d="100"/>
          <a:sy n="50" d="100"/>
        </p:scale>
        <p:origin x="-600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2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597" y="-67"/>
      </p:cViewPr>
      <p:guideLst>
        <p:guide orient="horz" pos="3109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895DD-072A-4C0B-BF37-6AFC71FFDADD}" type="datetimeFigureOut">
              <a:rPr lang="en-GB" smtClean="0"/>
              <a:pPr/>
              <a:t>29/03/2015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6899"/>
            <a:ext cx="288925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376899"/>
            <a:ext cx="288925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F9AC0-BA10-4D5A-AEBA-2A76B6BC987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65D5D-B173-49C1-ACA4-7166C55D1955}" type="datetimeFigureOut">
              <a:rPr lang="en-GB" smtClean="0"/>
              <a:pPr/>
              <a:t>29/03/2015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5188" y="739775"/>
            <a:ext cx="4938712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EFC09-8323-4D92-BAF3-0A7E16CDBCE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600" baseline="0" dirty="0" smtClean="0"/>
              <a:t>Thank you for inviting me to today's workshop and welcome to Birmingham</a:t>
            </a:r>
          </a:p>
          <a:p>
            <a:endParaRPr lang="en-GB" sz="1600" baseline="0" dirty="0" smtClean="0"/>
          </a:p>
          <a:p>
            <a:r>
              <a:rPr lang="en-GB" sz="1600" baseline="0" dirty="0" smtClean="0"/>
              <a:t>I am Adam Harrison and I represent the West Midlands ITA Policy &amp; Strategy Team</a:t>
            </a:r>
          </a:p>
          <a:p>
            <a:endParaRPr lang="en-GB" sz="1600" baseline="0" dirty="0" smtClean="0"/>
          </a:p>
          <a:p>
            <a:r>
              <a:rPr lang="en-GB" sz="1600" baseline="0" dirty="0" smtClean="0"/>
              <a:t>We are responsible for the production of the West Midlands Local Transport Plan</a:t>
            </a:r>
          </a:p>
          <a:p>
            <a:endParaRPr lang="en-GB" sz="1600" baseline="0" dirty="0" smtClean="0"/>
          </a:p>
          <a:p>
            <a:r>
              <a:rPr lang="en-GB" sz="1600" baseline="0" dirty="0" smtClean="0"/>
              <a:t>In Summary: </a:t>
            </a:r>
          </a:p>
          <a:p>
            <a:r>
              <a:rPr lang="en-GB" sz="1600" baseline="0" dirty="0" smtClean="0"/>
              <a:t>I will cover LTPs in a UK context</a:t>
            </a:r>
          </a:p>
          <a:p>
            <a:r>
              <a:rPr lang="en-GB" sz="1600" baseline="0" dirty="0" smtClean="0"/>
              <a:t>West Midlands LTP3 and its development;</a:t>
            </a:r>
          </a:p>
          <a:p>
            <a:r>
              <a:rPr lang="en-GB" sz="1600" baseline="0" dirty="0" smtClean="0"/>
              <a:t>SUMP policy and our Governance changes</a:t>
            </a:r>
          </a:p>
          <a:p>
            <a:r>
              <a:rPr lang="en-GB" sz="1600" baseline="0" dirty="0" smtClean="0"/>
              <a:t>Explain our new Strategic Plan we are developing in the West Midlands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EFC09-8323-4D92-BAF3-0A7E16CDBCE0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>
                <a:latin typeface="+mn-lt"/>
              </a:rPr>
              <a:t>West Midlands</a:t>
            </a:r>
            <a:r>
              <a:rPr lang="en-GB" sz="1600" baseline="0" dirty="0" smtClean="0">
                <a:latin typeface="+mn-lt"/>
              </a:rPr>
              <a:t> has a </a:t>
            </a:r>
            <a:r>
              <a:rPr lang="en-GB" sz="1600" dirty="0" smtClean="0">
                <a:latin typeface="+mn-lt"/>
              </a:rPr>
              <a:t>2.7 m population,</a:t>
            </a:r>
            <a:r>
              <a:rPr lang="en-GB" sz="1600" baseline="0" dirty="0" smtClean="0">
                <a:latin typeface="+mn-lt"/>
              </a:rPr>
              <a:t> Birmingham largest city of 1m people. </a:t>
            </a:r>
          </a:p>
          <a:p>
            <a:endParaRPr lang="en-GB" sz="1600" baseline="0" dirty="0" smtClean="0">
              <a:latin typeface="+mn-lt"/>
            </a:endParaRPr>
          </a:p>
          <a:p>
            <a:r>
              <a:rPr lang="en-GB" sz="1600" baseline="0" dirty="0" smtClean="0">
                <a:latin typeface="+mn-lt"/>
              </a:rPr>
              <a:t>The area has is in the centre of the UK with an </a:t>
            </a:r>
            <a:r>
              <a:rPr lang="en-GB" sz="1600" dirty="0" smtClean="0">
                <a:latin typeface="+mn-lt"/>
              </a:rPr>
              <a:t>Industrial legacy. </a:t>
            </a:r>
            <a:r>
              <a:rPr lang="en-GB" sz="1600" i="0" dirty="0" smtClean="0">
                <a:latin typeface="+mn-lt"/>
              </a:rPr>
              <a:t>Home to</a:t>
            </a:r>
            <a:r>
              <a:rPr lang="en-GB" sz="1600" i="0" baseline="0" dirty="0" smtClean="0">
                <a:latin typeface="+mn-lt"/>
              </a:rPr>
              <a:t> famous Global companies such as Jaguar Land Rover.</a:t>
            </a:r>
            <a:endParaRPr lang="en-GB" sz="1600" i="0" dirty="0" smtClean="0">
              <a:latin typeface="+mn-lt"/>
            </a:endParaRP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Area has three</a:t>
            </a:r>
            <a:r>
              <a:rPr lang="en-GB" sz="1600" baseline="0" dirty="0" smtClean="0">
                <a:latin typeface="+mn-lt"/>
              </a:rPr>
              <a:t> </a:t>
            </a:r>
            <a:r>
              <a:rPr lang="en-GB" sz="1600" dirty="0" smtClean="0">
                <a:latin typeface="+mn-lt"/>
              </a:rPr>
              <a:t>distinct sub-regions:</a:t>
            </a:r>
          </a:p>
          <a:p>
            <a:r>
              <a:rPr lang="en-GB" sz="1600" dirty="0" smtClean="0">
                <a:latin typeface="+mn-lt"/>
              </a:rPr>
              <a:t>Birmingham/Solihull </a:t>
            </a:r>
          </a:p>
          <a:p>
            <a:r>
              <a:rPr lang="en-GB" sz="1600" dirty="0" smtClean="0">
                <a:latin typeface="+mn-lt"/>
              </a:rPr>
              <a:t>The Black Country</a:t>
            </a:r>
          </a:p>
          <a:p>
            <a:r>
              <a:rPr lang="en-GB" sz="1600" dirty="0" smtClean="0">
                <a:latin typeface="+mn-lt"/>
              </a:rPr>
              <a:t>Coventry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EFC09-8323-4D92-BAF3-0A7E16CDBCE0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44500" indent="-444500" algn="just" eaLnBrk="0" hangingPunct="0">
              <a:buNone/>
              <a:defRPr/>
            </a:pPr>
            <a:r>
              <a:rPr lang="en-GB" dirty="0" smtClean="0">
                <a:latin typeface="+mn-lt"/>
              </a:rPr>
              <a:t>Funded by:</a:t>
            </a:r>
          </a:p>
          <a:p>
            <a:pPr marL="844550" lvl="1" indent="-355600">
              <a:defRPr/>
            </a:pPr>
            <a:r>
              <a:rPr lang="en-GB" sz="26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Annual levy on 7 West Midlands Districts</a:t>
            </a:r>
          </a:p>
          <a:p>
            <a:pPr marL="844550" lvl="1" indent="-355600">
              <a:defRPr/>
            </a:pPr>
            <a:r>
              <a:rPr lang="en-GB" sz="26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 Transport Plan</a:t>
            </a:r>
          </a:p>
          <a:p>
            <a:pPr marL="844550" lvl="1" indent="-355600">
              <a:defRPr/>
            </a:pPr>
            <a:r>
              <a:rPr lang="en-GB" sz="26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Major Schemes</a:t>
            </a:r>
          </a:p>
          <a:p>
            <a:pPr marL="844550" lvl="1" indent="-355600">
              <a:defRPr/>
            </a:pPr>
            <a:r>
              <a:rPr lang="en-GB" sz="26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contributions (Section 106)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EFC09-8323-4D92-BAF3-0A7E16CDBCE0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>
                <a:latin typeface="+mn-lt"/>
                <a:cs typeface="Arial" pitchFamily="34" charset="0"/>
              </a:rPr>
              <a:t>West Midlands Local Authorities Leaders are now the Integrated Transport Authority</a:t>
            </a:r>
          </a:p>
          <a:p>
            <a:endParaRPr lang="en-GB" sz="1600" dirty="0" smtClean="0">
              <a:latin typeface="+mn-lt"/>
              <a:cs typeface="Arial" pitchFamily="34" charset="0"/>
            </a:endParaRPr>
          </a:p>
          <a:p>
            <a:r>
              <a:rPr lang="en-GB" sz="1600" dirty="0" smtClean="0">
                <a:latin typeface="+mn-lt"/>
                <a:cs typeface="Arial" pitchFamily="34" charset="0"/>
              </a:rPr>
              <a:t>Aims</a:t>
            </a:r>
            <a:r>
              <a:rPr lang="en-GB" sz="1600" baseline="0" dirty="0" smtClean="0">
                <a:latin typeface="+mn-lt"/>
                <a:cs typeface="Arial" pitchFamily="34" charset="0"/>
              </a:rPr>
              <a:t> to i</a:t>
            </a:r>
            <a:r>
              <a:rPr lang="en-GB" sz="1600" dirty="0" smtClean="0">
                <a:latin typeface="+mn-lt"/>
                <a:cs typeface="Arial" pitchFamily="34" charset="0"/>
              </a:rPr>
              <a:t>ntegrate</a:t>
            </a:r>
            <a:r>
              <a:rPr lang="en-GB" sz="1600" baseline="0" dirty="0" smtClean="0">
                <a:latin typeface="+mn-lt"/>
                <a:cs typeface="Arial" pitchFamily="34" charset="0"/>
              </a:rPr>
              <a:t> transport and into a wider public policy agenda. LEPs reps are also non voting members of ITA.</a:t>
            </a:r>
          </a:p>
          <a:p>
            <a:endParaRPr lang="en-GB" sz="1600" baseline="0" dirty="0" smtClean="0">
              <a:latin typeface="+mn-lt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>
                <a:latin typeface="+mn-lt"/>
                <a:cs typeface="Arial" pitchFamily="34" charset="0"/>
              </a:rPr>
              <a:t>Objective is have ‘One West Midlands Voice’ on transport matters</a:t>
            </a:r>
          </a:p>
          <a:p>
            <a:pPr>
              <a:buNone/>
            </a:pPr>
            <a:endParaRPr lang="en-GB" sz="9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627F-E4FA-43A9-B3F2-1F58186E2B2C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>
                <a:latin typeface="+mn-lt"/>
                <a:cs typeface="Arial" pitchFamily="34" charset="0"/>
              </a:rPr>
              <a:t>Bristol or Liverpool population increase 2035 (approx 400,000),</a:t>
            </a:r>
            <a:r>
              <a:rPr lang="en-GB" sz="1600" baseline="0" dirty="0" smtClean="0">
                <a:latin typeface="+mn-lt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aseline="0" dirty="0" smtClean="0">
                <a:latin typeface="+mn-lt"/>
                <a:cs typeface="Arial" pitchFamily="34" charset="0"/>
              </a:rPr>
              <a:t>Extra trips but with longer journeys. Complex journeys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dirty="0" smtClean="0">
              <a:latin typeface="+mn-lt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627F-E4FA-43A9-B3F2-1F58186E2B2C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600" dirty="0" smtClean="0">
                <a:latin typeface="+mn-lt"/>
              </a:rPr>
              <a:t>Plan based on 4 key</a:t>
            </a:r>
            <a:r>
              <a:rPr lang="en-GB" sz="1600" baseline="0" dirty="0" smtClean="0">
                <a:latin typeface="+mn-lt"/>
              </a:rPr>
              <a:t> tiers:</a:t>
            </a:r>
          </a:p>
          <a:p>
            <a:r>
              <a:rPr lang="en-GB" sz="1600" dirty="0" smtClean="0">
                <a:latin typeface="+mn-lt"/>
              </a:rPr>
              <a:t>Connected Midlands (National/Regional Networks) – Excellent connectivity to national destinations, key economic hubs</a:t>
            </a:r>
            <a:r>
              <a:rPr lang="en-GB" sz="1600" baseline="0" dirty="0" smtClean="0">
                <a:latin typeface="+mn-lt"/>
              </a:rPr>
              <a:t> </a:t>
            </a:r>
            <a:r>
              <a:rPr lang="en-GB" sz="1600" dirty="0" smtClean="0">
                <a:latin typeface="+mn-lt"/>
              </a:rPr>
              <a:t>and ports</a:t>
            </a:r>
          </a:p>
          <a:p>
            <a:pPr marL="400050" indent="-400050">
              <a:buNone/>
            </a:pPr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Connected to Growth (Metropolitan Networks) – ensuring access and connectivity to our key economic hubs from, to and across the Metropolitan Area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Connected People (Local Networks) - Focus on all road users e.g. Pedestrians, cyclists , Car, freight and bus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US" sz="1600" dirty="0" smtClean="0">
                <a:latin typeface="+mn-lt"/>
              </a:rPr>
              <a:t>Connected communities: Ensuring ease of use, improving the individual’s experience of travelling through better information, ticketing, greater influence on services through devolution</a:t>
            </a:r>
            <a:endParaRPr lang="en-GB" sz="16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627F-E4FA-43A9-B3F2-1F58186E2B2C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/>
              <a:t>Structure – Indicative</a:t>
            </a:r>
            <a:r>
              <a:rPr lang="en-GB" sz="1600" baseline="0" dirty="0" smtClean="0"/>
              <a:t> schemes around the 4 tiers / </a:t>
            </a:r>
            <a:r>
              <a:rPr lang="en-GB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 builds on SEPs and LTP3:</a:t>
            </a:r>
          </a:p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EFC09-8323-4D92-BAF3-0A7E16CDBCE0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>
                <a:latin typeface="+mj-lt"/>
              </a:rPr>
              <a:t>Combined Authorities merge Economic Development and Strategic Transportation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dirty="0" smtClean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EFC09-8323-4D92-BAF3-0A7E16CDBCE0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44FC2-7412-43C0-A736-CE661C8A30AE}" type="datetime1">
              <a:rPr lang="en-GB" smtClean="0"/>
              <a:pPr/>
              <a:t>29/03/2015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19DD46-9C7B-4878-A0BE-848B2EC78FA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32000" y="19888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4C5D-B0C2-45D3-A5E6-E5870CA68798}" type="datetime1">
              <a:rPr lang="en-GB" smtClean="0"/>
              <a:pPr/>
              <a:t>29/03/2015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DD46-9C7B-4878-A0BE-848B2EC78FA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9256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effectLst/>
        </p:spPr>
        <p:txBody>
          <a:bodyPr/>
          <a:lstStyle/>
          <a:p>
            <a:pPr lvl="0"/>
            <a:r>
              <a:rPr lang="en-US" smtClean="0">
                <a:effectLst/>
              </a:rPr>
              <a:t>Click to edit Master text styles</a:t>
            </a:r>
          </a:p>
          <a:p>
            <a:pPr lvl="1"/>
            <a:r>
              <a:rPr lang="en-US" smtClean="0">
                <a:effectLst/>
              </a:rPr>
              <a:t>Second level</a:t>
            </a:r>
          </a:p>
          <a:p>
            <a:pPr lvl="2"/>
            <a:r>
              <a:rPr lang="en-US" smtClean="0">
                <a:effectLst/>
              </a:rPr>
              <a:t>Third level</a:t>
            </a:r>
          </a:p>
          <a:p>
            <a:pPr lvl="3"/>
            <a:r>
              <a:rPr lang="en-US" smtClean="0">
                <a:effectLst/>
              </a:rPr>
              <a:t>Fourth level</a:t>
            </a:r>
          </a:p>
          <a:p>
            <a:pPr lvl="4"/>
            <a:r>
              <a:rPr lang="en-US" smtClean="0">
                <a:effectLst/>
              </a:rPr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titled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28575"/>
            <a:ext cx="9151938" cy="6886575"/>
          </a:xfrm>
          <a:prstGeom prst="rect">
            <a:avLst/>
          </a:prstGeom>
          <a:noFill/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C6024C5D-B0C2-45D3-A5E6-E5870CA68798}" type="datetime1">
              <a:rPr lang="en-GB" smtClean="0"/>
              <a:pPr/>
              <a:t>29/03/2015</a:t>
            </a:fld>
            <a:endParaRPr lang="en-GB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B319DD46-9C7B-4878-A0BE-848B2EC78FAE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ita.org.uk/" TargetMode="External"/><Relationship Id="rId2" Type="http://schemas.openxmlformats.org/officeDocument/2006/relationships/hyperlink" Target="mailto:AdamHarrison@wmita.org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DD46-9C7B-4878-A0BE-848B2EC78FAE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440160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+mn-lt"/>
              </a:rPr>
              <a:t>West Midlands Transport Governance</a:t>
            </a:r>
            <a:endParaRPr lang="en-GB" i="1" dirty="0">
              <a:latin typeface="+mn-lt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71600" y="4077072"/>
            <a:ext cx="7160840" cy="720080"/>
          </a:xfrm>
        </p:spPr>
        <p:txBody>
          <a:bodyPr/>
          <a:lstStyle/>
          <a:p>
            <a:r>
              <a:rPr lang="en-GB" sz="3200" b="1" dirty="0" smtClean="0">
                <a:latin typeface="+mn-lt"/>
              </a:rPr>
              <a:t>30 March 2015</a:t>
            </a: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899592" y="4941168"/>
            <a:ext cx="7488832" cy="139553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Adam Harrison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West Midlands ITA Policy &amp; Strategy Team</a:t>
            </a: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DD46-9C7B-4878-A0BE-848B2EC78FAE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National Geograph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88640"/>
            <a:ext cx="302433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"/>
            <a:ext cx="62281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West Midlands Metropolitan Area</a:t>
            </a:r>
          </a:p>
          <a:p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23819" t="5539" r="52556" b="78468"/>
          <a:stretch>
            <a:fillRect/>
          </a:stretch>
        </p:blipFill>
        <p:spPr bwMode="auto">
          <a:xfrm>
            <a:off x="1" y="5815341"/>
            <a:ext cx="2843808" cy="104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DD46-9C7B-4878-A0BE-848B2EC78FAE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8219256" cy="4968552"/>
          </a:xfrm>
        </p:spPr>
        <p:txBody>
          <a:bodyPr/>
          <a:lstStyle/>
          <a:p>
            <a:pPr marL="444500" indent="-444500" algn="just" eaLnBrk="0" hangingPunct="0">
              <a:buFontTx/>
              <a:buChar char="•"/>
              <a:defRPr/>
            </a:pPr>
            <a:r>
              <a:rPr lang="en-GB" dirty="0" smtClean="0">
                <a:latin typeface="Calibri" pitchFamily="34" charset="0"/>
              </a:rPr>
              <a:t>West Midlands ITA </a:t>
            </a:r>
            <a:r>
              <a:rPr lang="en-GB" b="1" dirty="0" smtClean="0">
                <a:latin typeface="Calibri" pitchFamily="34" charset="0"/>
              </a:rPr>
              <a:t>(ITA) </a:t>
            </a:r>
            <a:r>
              <a:rPr lang="en-GB" dirty="0" smtClean="0">
                <a:latin typeface="Calibri" pitchFamily="34" charset="0"/>
              </a:rPr>
              <a:t>comprises of elected members from 7 Districts</a:t>
            </a:r>
          </a:p>
          <a:p>
            <a:pPr marL="444500" indent="-444500" algn="just" eaLnBrk="0" hangingPunct="0">
              <a:buFontTx/>
              <a:buChar char="•"/>
              <a:defRPr/>
            </a:pPr>
            <a:r>
              <a:rPr lang="en-GB" dirty="0" smtClean="0">
                <a:latin typeface="Calibri" pitchFamily="34" charset="0"/>
              </a:rPr>
              <a:t>ITA is the Local Transport Authority with responsibility for strategic highways, freight, rail, bus and rapid transit networks</a:t>
            </a:r>
          </a:p>
          <a:p>
            <a:pPr marL="444500" indent="-444500" algn="just" eaLnBrk="0" hangingPunct="0">
              <a:buFontTx/>
              <a:buChar char="•"/>
              <a:defRPr/>
            </a:pPr>
            <a:r>
              <a:rPr lang="en-GB" dirty="0" smtClean="0">
                <a:latin typeface="Calibri" pitchFamily="34" charset="0"/>
              </a:rPr>
              <a:t>ITA set Local Transport Plan </a:t>
            </a:r>
            <a:r>
              <a:rPr lang="en-GB" i="1" dirty="0" smtClean="0">
                <a:latin typeface="Calibri" pitchFamily="34" charset="0"/>
              </a:rPr>
              <a:t>(Urban Mobility Plan)</a:t>
            </a:r>
          </a:p>
          <a:p>
            <a:pPr marL="444500" indent="-444500" algn="just" eaLnBrk="0" hangingPunct="0">
              <a:buFontTx/>
              <a:buChar char="•"/>
              <a:defRPr/>
            </a:pPr>
            <a:r>
              <a:rPr lang="en-GB" dirty="0" smtClean="0">
                <a:latin typeface="Calibri" pitchFamily="34" charset="0"/>
              </a:rPr>
              <a:t>ITA policies implemented by the Passenger Transport Executive – Centro/PTE</a:t>
            </a:r>
          </a:p>
          <a:p>
            <a:pPr marL="444500" indent="-444500" algn="just" eaLnBrk="0" hangingPunct="0">
              <a:buFontTx/>
              <a:buChar char="•"/>
              <a:defRPr/>
            </a:pPr>
            <a:r>
              <a:rPr lang="en-GB" dirty="0" smtClean="0">
                <a:latin typeface="Calibri" pitchFamily="34" charset="0"/>
              </a:rPr>
              <a:t>Centro/PTE overseen by a Transport Delivery Committee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3819" t="5539" r="52556" b="78468"/>
          <a:stretch>
            <a:fillRect/>
          </a:stretch>
        </p:blipFill>
        <p:spPr bwMode="auto">
          <a:xfrm>
            <a:off x="0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419872" y="0"/>
            <a:ext cx="5565304" cy="141277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buNone/>
              <a:defRPr/>
            </a:pPr>
            <a:r>
              <a:rPr lang="en-GB" sz="3200" b="1" dirty="0" smtClean="0">
                <a:latin typeface="Calibri" pitchFamily="34" charset="0"/>
              </a:rPr>
              <a:t>Decision Making -</a:t>
            </a:r>
          </a:p>
          <a:p>
            <a:pPr algn="ctr" eaLnBrk="0" hangingPunct="0">
              <a:buNone/>
              <a:defRPr/>
            </a:pPr>
            <a:r>
              <a:rPr lang="en-GB" sz="3200" b="1" dirty="0" smtClean="0">
                <a:latin typeface="Calibri" pitchFamily="34" charset="0"/>
              </a:rPr>
              <a:t>Integrated Transport Authority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4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96544"/>
          </a:xfrm>
        </p:spPr>
        <p:txBody>
          <a:bodyPr/>
          <a:lstStyle/>
          <a:p>
            <a:pPr algn="just"/>
            <a:r>
              <a:rPr lang="en-GB" sz="2800" dirty="0" smtClean="0"/>
              <a:t>Created after scrapping of English Regional Development Agencies in 2010</a:t>
            </a:r>
          </a:p>
          <a:p>
            <a:pPr algn="just"/>
            <a:r>
              <a:rPr lang="en-GB" sz="2800" dirty="0" smtClean="0"/>
              <a:t>New mechanism for promoting and delivering local economic growth</a:t>
            </a:r>
          </a:p>
          <a:p>
            <a:pPr algn="just"/>
            <a:r>
              <a:rPr lang="en-GB" sz="2800" dirty="0" smtClean="0"/>
              <a:t>Lead on Economic Development, Inward Investment, Skills and Infrastructure investment</a:t>
            </a:r>
          </a:p>
          <a:p>
            <a:pPr algn="just"/>
            <a:r>
              <a:rPr lang="en-GB" sz="2800" dirty="0" smtClean="0"/>
              <a:t>Lead and influence the transport agenda</a:t>
            </a:r>
          </a:p>
          <a:p>
            <a:pPr algn="just"/>
            <a:r>
              <a:rPr lang="en-GB" sz="2800" dirty="0" smtClean="0"/>
              <a:t>LEPs support in developing, funding and delivering transport priorities through devolved funding</a:t>
            </a:r>
          </a:p>
          <a:p>
            <a:pPr algn="just"/>
            <a:r>
              <a:rPr lang="en-GB" sz="2800" dirty="0" smtClean="0"/>
              <a:t>Co-ordination and delivery of transport programmes</a:t>
            </a:r>
            <a:endParaRPr lang="en-GB" dirty="0">
              <a:latin typeface="+mj-lt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347864" y="188640"/>
            <a:ext cx="5796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3600" b="1" dirty="0" smtClean="0">
                <a:latin typeface="+mj-lt"/>
              </a:rPr>
              <a:t>Local Enterprise Partnerships</a:t>
            </a:r>
            <a:endParaRPr lang="en-GB" sz="3600" b="1" dirty="0"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3584" t="9598" r="41529" b="12146"/>
          <a:stretch>
            <a:fillRect/>
          </a:stretch>
        </p:blipFill>
        <p:spPr bwMode="auto">
          <a:xfrm>
            <a:off x="467544" y="764704"/>
            <a:ext cx="7776864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347864" y="188640"/>
            <a:ext cx="5796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3600" b="1" dirty="0" smtClean="0">
                <a:latin typeface="+mj-lt"/>
              </a:rPr>
              <a:t>Met Area Local Enterprise Partnerships</a:t>
            </a:r>
            <a:endParaRPr lang="en-GB" sz="36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3140968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Black Country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1988840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Greater Birmingham &amp; </a:t>
            </a:r>
          </a:p>
          <a:p>
            <a:pPr algn="ctr"/>
            <a:r>
              <a:rPr lang="en-GB" sz="2400" b="1" dirty="0" smtClean="0"/>
              <a:t>Solihull</a:t>
            </a:r>
            <a:endParaRPr lang="en-GB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4725144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Coventry &amp; Warwickshire</a:t>
            </a:r>
            <a:endParaRPr lang="en-GB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DD46-9C7B-4878-A0BE-848B2EC78FAE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2219" t="22886" r="5726" b="13622"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47864" y="0"/>
            <a:ext cx="579613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/>
              <a:t>Regional Local Enterprise Partnership &amp; Local Transport Authorities</a:t>
            </a:r>
            <a:endParaRPr lang="en-GB" sz="30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 bwMode="auto">
          <a:xfrm>
            <a:off x="461963" y="1303338"/>
            <a:ext cx="8229600" cy="529401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6700" indent="-266700" algn="just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+mj-lt"/>
              </a:rPr>
              <a:t>Set out medium term (5 - 7 year) approach to economic development</a:t>
            </a:r>
          </a:p>
          <a:p>
            <a:pPr marL="266700" indent="-266700" algn="just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+mj-lt"/>
              </a:rPr>
              <a:t>Basis for capital funding and devolution of powers from UK Government</a:t>
            </a:r>
          </a:p>
          <a:p>
            <a:pPr marL="266700" indent="-266700" algn="just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+mj-lt"/>
              </a:rPr>
              <a:t>Also includes European Union funding</a:t>
            </a:r>
          </a:p>
          <a:p>
            <a:endParaRPr lang="en-GB" dirty="0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 l="31482" t="5656" r="32182"/>
          <a:stretch>
            <a:fillRect/>
          </a:stretch>
        </p:blipFill>
        <p:spPr bwMode="auto">
          <a:xfrm>
            <a:off x="1115616" y="3789040"/>
            <a:ext cx="2376264" cy="273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3" cstate="print"/>
          <a:srcRect l="31560" t="5420" r="32431" b="917"/>
          <a:stretch>
            <a:fillRect/>
          </a:stretch>
        </p:blipFill>
        <p:spPr bwMode="auto">
          <a:xfrm>
            <a:off x="3578224" y="3789040"/>
            <a:ext cx="25059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4" cstate="print"/>
          <a:srcRect l="31606" t="5589" r="32385"/>
          <a:stretch>
            <a:fillRect/>
          </a:stretch>
        </p:blipFill>
        <p:spPr bwMode="auto">
          <a:xfrm>
            <a:off x="6149974" y="3789039"/>
            <a:ext cx="1950417" cy="2707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491880" y="0"/>
            <a:ext cx="565212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Local Enterprise Partnership Strategic Economic Plans</a:t>
            </a:r>
            <a:endParaRPr lang="en-GB" sz="3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9872" y="0"/>
            <a:ext cx="5565304" cy="1340768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+mn-lt"/>
              </a:rPr>
              <a:t>West Midlands Transport Governance Review</a:t>
            </a:r>
            <a:endParaRPr lang="en-GB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/>
          <a:lstStyle/>
          <a:p>
            <a:pPr marL="355600" indent="-355600" algn="just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+mn-lt"/>
              </a:rPr>
              <a:t>West Midlands Local Authorities Leaders are now the Integrated Transport Authority. LEPs non voting members.</a:t>
            </a:r>
          </a:p>
          <a:p>
            <a:pPr marL="355600" indent="-355600" algn="just">
              <a:buFont typeface="Arial" pitchFamily="34" charset="0"/>
              <a:buChar char="•"/>
            </a:pP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355600" indent="-355600" algn="just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+mn-lt"/>
              </a:rPr>
              <a:t>West Midlands ITA has formed a standalone Policy &amp; Strategy Team to develop and coordinate transport policy for West Midlands</a:t>
            </a:r>
          </a:p>
          <a:p>
            <a:pPr marL="355600" indent="-355600" algn="just">
              <a:buFont typeface="Arial" pitchFamily="34" charset="0"/>
              <a:buChar char="•"/>
            </a:pP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355600" indent="-355600" algn="just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+mn-lt"/>
              </a:rPr>
              <a:t>Addressing Leaders desire for strategic planning and one West Midlands voice on transport matters</a:t>
            </a:r>
          </a:p>
          <a:p>
            <a:pPr marL="355600" indent="-355600" algn="just">
              <a:buFont typeface="Arial" pitchFamily="34" charset="0"/>
              <a:buChar char="•"/>
            </a:pPr>
            <a:endParaRPr lang="en-GB" sz="1000" dirty="0" smtClean="0">
              <a:solidFill>
                <a:schemeClr val="tx1"/>
              </a:solidFill>
              <a:latin typeface="+mn-lt"/>
            </a:endParaRPr>
          </a:p>
          <a:p>
            <a:pPr algn="just">
              <a:buNone/>
            </a:pPr>
            <a:endParaRPr lang="en-GB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1124744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latin typeface="+mn-lt"/>
              </a:rPr>
              <a:t>New West Midlands ITA </a:t>
            </a:r>
            <a:br>
              <a:rPr lang="en-GB" sz="3600" b="1" dirty="0" smtClean="0">
                <a:latin typeface="+mn-lt"/>
              </a:rPr>
            </a:br>
            <a:r>
              <a:rPr lang="en-GB" sz="3600" b="1" dirty="0" smtClean="0">
                <a:latin typeface="+mn-lt"/>
              </a:rPr>
              <a:t> Led by 7 Council Leaders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23819" t="5539" r="52556" b="78468"/>
          <a:stretch>
            <a:fillRect/>
          </a:stretch>
        </p:blipFill>
        <p:spPr bwMode="auto">
          <a:xfrm>
            <a:off x="0" y="0"/>
            <a:ext cx="294598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http://www.finditintheblackcountry.co.uk/Upload/LEP%20event/LEP%20FullColour%20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89040"/>
            <a:ext cx="3882260" cy="1224136"/>
          </a:xfrm>
          <a:prstGeom prst="rect">
            <a:avLst/>
          </a:prstGeom>
          <a:noFill/>
        </p:spPr>
      </p:pic>
      <p:sp>
        <p:nvSpPr>
          <p:cNvPr id="18436" name="AutoShape 4" descr="Image result for gbs l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438" name="AutoShape 6" descr="Image result for gbs l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440" name="AutoShape 8" descr="Image result for gbs l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442" name="AutoShape 10" descr="Image result for gbs le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8444" name="Picture 12" descr="https://cllrandrewjames.files.wordpress.com/2012/10/bham-lep-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085184"/>
            <a:ext cx="2230388" cy="1508792"/>
          </a:xfrm>
          <a:prstGeom prst="rect">
            <a:avLst/>
          </a:prstGeom>
          <a:noFill/>
        </p:spPr>
      </p:pic>
      <p:pic>
        <p:nvPicPr>
          <p:cNvPr id="18446" name="Picture 14" descr="http://cdn2.bigcommerce.com/server2100/7965b/product_images/uploaded_images/cwlep-logo-v2.png?t=13987257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5373216"/>
            <a:ext cx="2562061" cy="936104"/>
          </a:xfrm>
          <a:prstGeom prst="rect">
            <a:avLst/>
          </a:prstGeom>
          <a:noFill/>
        </p:spPr>
      </p:pic>
      <p:pic>
        <p:nvPicPr>
          <p:cNvPr id="23" name="Picture 1" descr="\\censlfsprod01\Sharepoint_W_Drive\AdamHarrison\PS TEAM\Cllr Bor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7416" y="1196752"/>
            <a:ext cx="1656184" cy="2318658"/>
          </a:xfrm>
          <a:prstGeom prst="rect">
            <a:avLst/>
          </a:prstGeom>
          <a:noFill/>
        </p:spPr>
      </p:pic>
      <p:pic>
        <p:nvPicPr>
          <p:cNvPr id="24" name="Picture 2" descr="\\censlfsprod01\Sharepoint_W_Drive\AdamHarrison\PS TEAM\Cllr Coope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11552" y="3789040"/>
            <a:ext cx="1944216" cy="2486864"/>
          </a:xfrm>
          <a:prstGeom prst="rect">
            <a:avLst/>
          </a:prstGeom>
          <a:noFill/>
        </p:spPr>
      </p:pic>
      <p:pic>
        <p:nvPicPr>
          <p:cNvPr id="25" name="Picture 3" descr="\\censlfsprod01\Sharepoint_W_Drive\AdamHarrison\PS TEAM\Cllr Coughlan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71792" y="3789040"/>
            <a:ext cx="1766199" cy="2495106"/>
          </a:xfrm>
          <a:prstGeom prst="rect">
            <a:avLst/>
          </a:prstGeom>
          <a:noFill/>
        </p:spPr>
      </p:pic>
      <p:pic>
        <p:nvPicPr>
          <p:cNvPr id="26" name="Picture 6" descr="\\censlfsprod01\Sharepoint_W_Drive\AdamHarrison\PS TEAM\Cllr Lawrenc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9024" y="1196752"/>
            <a:ext cx="1584176" cy="2304256"/>
          </a:xfrm>
          <a:prstGeom prst="rect">
            <a:avLst/>
          </a:prstGeom>
          <a:noFill/>
        </p:spPr>
      </p:pic>
      <p:pic>
        <p:nvPicPr>
          <p:cNvPr id="27" name="Picture 7" descr="\\censlfsprod01\Sharepoint_W_Drive\AdamHarrison\PS TEAM\Cllr Luca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87616" y="1196752"/>
            <a:ext cx="1728192" cy="2304256"/>
          </a:xfrm>
          <a:prstGeom prst="rect">
            <a:avLst/>
          </a:prstGeom>
          <a:noFill/>
        </p:spPr>
      </p:pic>
      <p:pic>
        <p:nvPicPr>
          <p:cNvPr id="28" name="Picture 8" descr="\\censlfsprod01\Sharepoint_W_Drive\AdamHarrison\PS TEAM\Cllr Sleigh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87216" y="1196752"/>
            <a:ext cx="1656184" cy="2326496"/>
          </a:xfrm>
          <a:prstGeom prst="rect">
            <a:avLst/>
          </a:prstGeom>
          <a:noFill/>
        </p:spPr>
      </p:pic>
      <p:pic>
        <p:nvPicPr>
          <p:cNvPr id="29" name="Picture 9" descr="\\censlfsprod01\Sharepoint_W_Drive\AdamHarrison\PS TEAM\Cllr Lowe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87816" y="1196752"/>
            <a:ext cx="1656184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98425" indent="-6350" algn="ctr">
              <a:buNone/>
            </a:pPr>
            <a:r>
              <a:rPr lang="en-US" b="1" dirty="0" smtClean="0">
                <a:solidFill>
                  <a:schemeClr val="tx1"/>
                </a:solidFill>
                <a:latin typeface="+mn-lt"/>
              </a:rPr>
              <a:t>2035 population - projected increase of 400,000</a:t>
            </a:r>
          </a:p>
          <a:p>
            <a:pPr marL="98425" indent="-6350" algn="ctr">
              <a:buNone/>
            </a:pPr>
            <a:r>
              <a:rPr lang="en-US" b="1" dirty="0" smtClean="0">
                <a:solidFill>
                  <a:schemeClr val="tx1"/>
                </a:solidFill>
                <a:latin typeface="+mn-lt"/>
              </a:rPr>
              <a:t>Which is Liverpool or Bristol added to the West Midlands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24744"/>
          </a:xfrm>
        </p:spPr>
        <p:txBody>
          <a:bodyPr>
            <a:noAutofit/>
          </a:bodyPr>
          <a:lstStyle/>
          <a:p>
            <a:r>
              <a:rPr lang="en-GB" b="1" dirty="0" smtClean="0">
                <a:latin typeface="+mn-lt"/>
              </a:rPr>
              <a:t>Future Challenges</a:t>
            </a:r>
            <a:endParaRPr lang="en-GB" b="1" dirty="0">
              <a:latin typeface="+mn-lt"/>
            </a:endParaRPr>
          </a:p>
        </p:txBody>
      </p:sp>
      <p:pic>
        <p:nvPicPr>
          <p:cNvPr id="17409" name="Picture 1" descr="http://www.liverpoolpictorial.co.uk/images/DSC_0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24587">
            <a:off x="191206" y="2645954"/>
            <a:ext cx="4334872" cy="374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http://www.nate.org.uk/cmsfiles/bristol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45497">
            <a:off x="4502931" y="2633296"/>
            <a:ext cx="4483138" cy="381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848" y="0"/>
            <a:ext cx="5940152" cy="1412776"/>
          </a:xfrm>
        </p:spPr>
        <p:txBody>
          <a:bodyPr>
            <a:noAutofit/>
          </a:bodyPr>
          <a:lstStyle/>
          <a:p>
            <a:r>
              <a:rPr lang="en-GB" sz="4200" b="1" dirty="0" smtClean="0">
                <a:latin typeface="+mn-lt"/>
              </a:rPr>
              <a:t>New Strategic Transport Plan</a:t>
            </a:r>
          </a:p>
        </p:txBody>
      </p:sp>
      <p:sp>
        <p:nvSpPr>
          <p:cNvPr id="4" name="Rounded Rectangle 3"/>
          <p:cNvSpPr/>
          <p:nvPr/>
        </p:nvSpPr>
        <p:spPr>
          <a:xfrm rot="21160284">
            <a:off x="106762" y="1458597"/>
            <a:ext cx="3096344" cy="1872208"/>
          </a:xfrm>
          <a:prstGeom prst="round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/>
          </a:p>
        </p:txBody>
      </p:sp>
      <p:sp>
        <p:nvSpPr>
          <p:cNvPr id="6" name="Flowchart: Connector 5"/>
          <p:cNvSpPr>
            <a:spLocks noChangeAspect="1"/>
          </p:cNvSpPr>
          <p:nvPr/>
        </p:nvSpPr>
        <p:spPr>
          <a:xfrm rot="21315394">
            <a:off x="4356204" y="4802028"/>
            <a:ext cx="1935163" cy="1827213"/>
          </a:xfrm>
          <a:prstGeom prst="flowChartConnector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/>
          </a:p>
        </p:txBody>
      </p:sp>
      <p:pic>
        <p:nvPicPr>
          <p:cNvPr id="7" name="Picture 6" descr="http://www.dortmund.de/media/bilder_1/pool/einmalig/Stadtbahn-u-Bus-DSW21_LM_lb.jpg"/>
          <p:cNvPicPr>
            <a:picLocks noChangeAspect="1" noChangeArrowheads="1"/>
          </p:cNvPicPr>
          <p:nvPr/>
        </p:nvPicPr>
        <p:blipFill>
          <a:blip r:embed="rId5" cstate="print"/>
          <a:srcRect t="10500"/>
          <a:stretch>
            <a:fillRect/>
          </a:stretch>
        </p:blipFill>
        <p:spPr bwMode="auto">
          <a:xfrm rot="382021">
            <a:off x="2426525" y="3339427"/>
            <a:ext cx="23749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 l="29083" t="42992" r="61732" b="39481"/>
          <a:stretch>
            <a:fillRect/>
          </a:stretch>
        </p:blipFill>
        <p:spPr bwMode="auto">
          <a:xfrm rot="550477">
            <a:off x="6729904" y="4759328"/>
            <a:ext cx="208756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http://www.recumbentblog.com/images/copenhagen-cyclist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282683">
            <a:off x="76545" y="4938420"/>
            <a:ext cx="2844800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 l="23819" t="5539" r="52556" b="78468"/>
          <a:stretch>
            <a:fillRect/>
          </a:stretch>
        </p:blipFill>
        <p:spPr bwMode="auto">
          <a:xfrm>
            <a:off x="0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382377">
            <a:off x="4736044" y="1329949"/>
            <a:ext cx="4311687" cy="318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44"/>
          <p:cNvSpPr>
            <a:spLocks noGrp="1"/>
          </p:cNvSpPr>
          <p:nvPr>
            <p:ph sz="half" idx="1"/>
          </p:nvPr>
        </p:nvSpPr>
        <p:spPr>
          <a:xfrm>
            <a:off x="0" y="1340768"/>
            <a:ext cx="9144000" cy="5517232"/>
          </a:xfrm>
        </p:spPr>
        <p:txBody>
          <a:bodyPr/>
          <a:lstStyle/>
          <a:p>
            <a:pPr marL="533400" indent="-350838" algn="just">
              <a:tabLst>
                <a:tab pos="365125" algn="l"/>
                <a:tab pos="898525" algn="l"/>
              </a:tabLst>
            </a:pPr>
            <a:r>
              <a:rPr lang="en-GB" b="1" dirty="0" smtClean="0">
                <a:latin typeface="+mj-lt"/>
              </a:rPr>
              <a:t>Connected Midlands </a:t>
            </a:r>
            <a:r>
              <a:rPr lang="en-GB" dirty="0" smtClean="0">
                <a:latin typeface="+mj-lt"/>
              </a:rPr>
              <a:t>- Excellent connectivity to national destinations, key economic hubs and ports</a:t>
            </a:r>
          </a:p>
          <a:p>
            <a:pPr marL="533400" indent="-350838" algn="just">
              <a:tabLst>
                <a:tab pos="365125" algn="l"/>
                <a:tab pos="898525" algn="l"/>
              </a:tabLst>
            </a:pPr>
            <a:endParaRPr lang="en-GB" sz="1000" dirty="0" smtClean="0">
              <a:latin typeface="+mj-lt"/>
            </a:endParaRPr>
          </a:p>
          <a:p>
            <a:pPr marL="533400" indent="-350838" algn="just">
              <a:tabLst>
                <a:tab pos="365125" algn="l"/>
                <a:tab pos="898525" algn="l"/>
              </a:tabLst>
            </a:pPr>
            <a:r>
              <a:rPr lang="en-GB" b="1" dirty="0" smtClean="0">
                <a:latin typeface="+mj-lt"/>
              </a:rPr>
              <a:t>Connected to Growth </a:t>
            </a:r>
            <a:r>
              <a:rPr lang="en-GB" dirty="0" smtClean="0">
                <a:latin typeface="+mj-lt"/>
              </a:rPr>
              <a:t>- Ensuring access and connectivity to our key economic hubs from, to and across the Metropolitan Area</a:t>
            </a:r>
          </a:p>
          <a:p>
            <a:pPr marL="533400" indent="-350838" algn="just">
              <a:tabLst>
                <a:tab pos="365125" algn="l"/>
                <a:tab pos="898525" algn="l"/>
              </a:tabLst>
            </a:pPr>
            <a:endParaRPr lang="en-GB" sz="1000" dirty="0" smtClean="0">
              <a:latin typeface="+mj-lt"/>
            </a:endParaRPr>
          </a:p>
          <a:p>
            <a:pPr marL="533400" indent="-350838" algn="just">
              <a:tabLst>
                <a:tab pos="365125" algn="l"/>
                <a:tab pos="898525" algn="l"/>
              </a:tabLst>
            </a:pPr>
            <a:r>
              <a:rPr lang="en-GB" b="1" dirty="0" smtClean="0">
                <a:latin typeface="+mj-lt"/>
              </a:rPr>
              <a:t>Connected People </a:t>
            </a:r>
            <a:r>
              <a:rPr lang="en-GB" dirty="0" smtClean="0">
                <a:latin typeface="+mj-lt"/>
              </a:rPr>
              <a:t>- Focus on all road users e.g. Pedestrians, cyclists , car, freight and bus</a:t>
            </a:r>
          </a:p>
          <a:p>
            <a:pPr marL="533400" indent="-350838" algn="just">
              <a:tabLst>
                <a:tab pos="365125" algn="l"/>
                <a:tab pos="898525" algn="l"/>
              </a:tabLst>
            </a:pPr>
            <a:endParaRPr lang="en-GB" sz="1000" dirty="0" smtClean="0">
              <a:latin typeface="+mj-lt"/>
            </a:endParaRPr>
          </a:p>
          <a:p>
            <a:pPr marL="533400" indent="-350838" algn="just">
              <a:tabLst>
                <a:tab pos="365125" algn="l"/>
                <a:tab pos="898525" algn="l"/>
              </a:tabLst>
            </a:pPr>
            <a:r>
              <a:rPr lang="en-US" b="1" smtClean="0">
                <a:latin typeface="+mj-lt"/>
              </a:rPr>
              <a:t>Connected Communities </a:t>
            </a:r>
            <a:r>
              <a:rPr lang="en-US" b="1" dirty="0" smtClean="0">
                <a:latin typeface="+mj-lt"/>
              </a:rPr>
              <a:t>- </a:t>
            </a:r>
            <a:r>
              <a:rPr lang="en-US" dirty="0" smtClean="0">
                <a:latin typeface="+mj-lt"/>
              </a:rPr>
              <a:t>Improving the individual’s experience of travelling through better information, ticketing, greater influence on services through devolution</a:t>
            </a:r>
            <a:endParaRPr lang="en-GB" dirty="0" smtClean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86288" y="115888"/>
            <a:ext cx="4557712" cy="108108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+mn-lt"/>
              </a:rPr>
              <a:t>Coherent Approach</a:t>
            </a:r>
            <a:br>
              <a:rPr lang="en-GB" b="1" dirty="0" smtClean="0">
                <a:latin typeface="+mn-lt"/>
              </a:rPr>
            </a:br>
            <a:r>
              <a:rPr lang="en-GB" b="1" dirty="0" smtClean="0">
                <a:latin typeface="+mn-lt"/>
              </a:rPr>
              <a:t>4 Tiers</a:t>
            </a: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 cstate="print"/>
          <a:srcRect l="23819" t="5539" r="52556" b="78468"/>
          <a:stretch>
            <a:fillRect/>
          </a:stretch>
        </p:blipFill>
        <p:spPr bwMode="auto">
          <a:xfrm>
            <a:off x="0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DD46-9C7B-4878-A0BE-848B2EC78FAE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412776"/>
            <a:ext cx="8280920" cy="4925144"/>
          </a:xfrm>
        </p:spPr>
        <p:txBody>
          <a:bodyPr/>
          <a:lstStyle/>
          <a:p>
            <a:pPr algn="just"/>
            <a:r>
              <a:rPr lang="en-GB" sz="3200" dirty="0" smtClean="0">
                <a:latin typeface="+mj-lt"/>
              </a:rPr>
              <a:t>Previous Metropolitan Area structures complex, with conflicting geographies &amp; roles</a:t>
            </a:r>
          </a:p>
          <a:p>
            <a:pPr algn="just"/>
            <a:endParaRPr lang="en-GB" sz="1000" dirty="0" smtClean="0">
              <a:latin typeface="+mj-lt"/>
            </a:endParaRPr>
          </a:p>
          <a:p>
            <a:pPr algn="just"/>
            <a:r>
              <a:rPr lang="en-GB" sz="3200" dirty="0" smtClean="0">
                <a:latin typeface="+mj-lt"/>
              </a:rPr>
              <a:t>New arrangements coordinates work of ITA and LEPs, working together with </a:t>
            </a:r>
            <a:r>
              <a:rPr lang="en-GB" sz="3200" b="1" dirty="0" smtClean="0">
                <a:latin typeface="+mj-lt"/>
              </a:rPr>
              <a:t>One Voice</a:t>
            </a:r>
          </a:p>
          <a:p>
            <a:pPr algn="just"/>
            <a:endParaRPr lang="en-GB" sz="1000" dirty="0" smtClean="0">
              <a:latin typeface="+mj-lt"/>
            </a:endParaRPr>
          </a:p>
          <a:p>
            <a:pPr algn="just"/>
            <a:r>
              <a:rPr lang="en-GB" sz="3200" dirty="0" smtClean="0">
                <a:latin typeface="+mj-lt"/>
              </a:rPr>
              <a:t>New Strategic Transport Plan being developed to improve quality of life and Urban Mobility</a:t>
            </a:r>
          </a:p>
          <a:p>
            <a:pPr algn="just"/>
            <a:endParaRPr lang="en-GB" sz="1000" dirty="0" smtClean="0">
              <a:latin typeface="+mj-lt"/>
            </a:endParaRPr>
          </a:p>
          <a:p>
            <a:pPr algn="just"/>
            <a:r>
              <a:rPr lang="en-GB" sz="3200" dirty="0" smtClean="0">
                <a:latin typeface="+mj-lt"/>
              </a:rPr>
              <a:t>ITA could be replaced with Combined Authority in the future, with merged LEPs too</a:t>
            </a:r>
          </a:p>
          <a:p>
            <a:pPr algn="just">
              <a:buNone/>
            </a:pPr>
            <a:endParaRPr lang="en-GB" sz="400" dirty="0" smtClean="0"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63888" y="188640"/>
            <a:ext cx="5112568" cy="92697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9DD46-9C7B-4878-A0BE-848B2EC78FAE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8219256" cy="4824536"/>
          </a:xfrm>
        </p:spPr>
        <p:txBody>
          <a:bodyPr/>
          <a:lstStyle/>
          <a:p>
            <a:pPr algn="ctr">
              <a:buNone/>
            </a:pPr>
            <a:r>
              <a:rPr lang="en-GB" sz="4000" b="1" dirty="0" smtClean="0">
                <a:latin typeface="+mn-lt"/>
              </a:rPr>
              <a:t>Adam Harrison</a:t>
            </a:r>
          </a:p>
          <a:p>
            <a:pPr algn="ctr">
              <a:buNone/>
            </a:pPr>
            <a:r>
              <a:rPr lang="en-GB" sz="4000" b="1" dirty="0" smtClean="0">
                <a:latin typeface="+mn-lt"/>
              </a:rPr>
              <a:t>Policy Advisor</a:t>
            </a:r>
          </a:p>
          <a:p>
            <a:pPr algn="ctr">
              <a:buNone/>
            </a:pPr>
            <a:r>
              <a:rPr lang="en-GB" sz="4000" b="1" dirty="0" smtClean="0">
                <a:latin typeface="+mn-lt"/>
                <a:hlinkClick r:id="rId2"/>
              </a:rPr>
              <a:t>AdamHarrison@wmita.org.uk</a:t>
            </a:r>
            <a:r>
              <a:rPr lang="en-GB" sz="4000" dirty="0" smtClean="0">
                <a:latin typeface="+mn-lt"/>
              </a:rPr>
              <a:t> </a:t>
            </a:r>
          </a:p>
          <a:p>
            <a:pPr algn="ctr">
              <a:buNone/>
            </a:pPr>
            <a:r>
              <a:rPr lang="en-GB" sz="4000" b="1" dirty="0" smtClean="0">
                <a:latin typeface="+mn-lt"/>
              </a:rPr>
              <a:t>0121 214 7316</a:t>
            </a:r>
          </a:p>
          <a:p>
            <a:pPr algn="ctr">
              <a:buNone/>
            </a:pPr>
            <a:r>
              <a:rPr lang="en-GB" sz="4000" b="1" dirty="0" smtClean="0">
                <a:latin typeface="+mn-lt"/>
                <a:hlinkClick r:id="rId3"/>
              </a:rPr>
              <a:t>www.wmita.org.uk</a:t>
            </a:r>
            <a:r>
              <a:rPr lang="en-GB" sz="4000" dirty="0" smtClean="0">
                <a:latin typeface="+mn-lt"/>
              </a:rPr>
              <a:t> </a:t>
            </a:r>
          </a:p>
          <a:p>
            <a:pPr algn="ctr">
              <a:buNone/>
            </a:pP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@</a:t>
            </a:r>
            <a:r>
              <a:rPr lang="en-GB" sz="4000" b="1" dirty="0" err="1" smtClean="0">
                <a:solidFill>
                  <a:srgbClr val="0070C0"/>
                </a:solidFill>
                <a:latin typeface="+mn-lt"/>
              </a:rPr>
              <a:t>WestMidlandsITA</a:t>
            </a:r>
            <a:endParaRPr lang="en-GB" sz="4000" b="1" dirty="0" smtClean="0">
              <a:solidFill>
                <a:srgbClr val="0070C0"/>
              </a:solidFill>
              <a:latin typeface="+mn-lt"/>
            </a:endParaRPr>
          </a:p>
          <a:p>
            <a:pPr marL="0" lvl="1" indent="0" algn="ctr">
              <a:buNone/>
            </a:pPr>
            <a:endParaRPr lang="en-GB" sz="4400" b="1" dirty="0" smtClean="0">
              <a:latin typeface="+mn-lt"/>
            </a:endParaRPr>
          </a:p>
          <a:p>
            <a:pPr marL="0" lvl="1" indent="0" algn="ctr">
              <a:buNone/>
            </a:pPr>
            <a:endParaRPr lang="en-GB" sz="1000" b="1" dirty="0" smtClean="0">
              <a:latin typeface="+mn-lt"/>
            </a:endParaRPr>
          </a:p>
          <a:p>
            <a:pPr marL="0" lvl="1" indent="0" algn="ctr">
              <a:buNone/>
            </a:pPr>
            <a:endParaRPr lang="en-GB" sz="1000" b="1" dirty="0" smtClean="0"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23819" t="5539" r="52556" b="78468"/>
          <a:stretch>
            <a:fillRect/>
          </a:stretch>
        </p:blipFill>
        <p:spPr bwMode="auto">
          <a:xfrm>
            <a:off x="-1" y="0"/>
            <a:ext cx="346048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witter Ico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5013176"/>
            <a:ext cx="72008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ntro - PowerPoint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Word" ma:contentTypeID="0x010100D912DCA92512344FAE5714D488BD6BCF0006FFA897EDE0884F8D6179A6DDB2D1ED" ma:contentTypeVersion="2" ma:contentTypeDescription="" ma:contentTypeScope="" ma:versionID="ef8b0e4edbeb102161096aef9c39ab1b">
  <xsd:schema xmlns:xsd="http://www.w3.org/2001/XMLSchema" xmlns:p="http://schemas.microsoft.com/office/2006/metadata/properties" targetNamespace="http://schemas.microsoft.com/office/2006/metadata/properties" ma:root="true" ma:fieldsID="b0b081e80bf898187601d01f0f5817a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8" ma:displayName="Comments"/>
        <xsd:element name="keywords" minOccurs="0" maxOccurs="1" type="xsd:string" ma:index="9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8F08798-FF2E-4F8A-9008-530D6C8DCD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B3B6058-D20D-457F-824D-61532DF86B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FF3A74-B5D6-487B-8B60-83A2C42D7FF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Centro%20-%20PowerPoint%20Presentation</Template>
  <TotalTime>1705</TotalTime>
  <Words>780</Words>
  <Application>Microsoft Office PowerPoint</Application>
  <PresentationFormat>On-screen Show (4:3)</PresentationFormat>
  <Paragraphs>118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Centro - PowerPoint Presentation</vt:lpstr>
      <vt:lpstr>West Midlands Transport Governance</vt:lpstr>
      <vt:lpstr>Slide 2</vt:lpstr>
      <vt:lpstr>Slide 3</vt:lpstr>
      <vt:lpstr>Slide 4</vt:lpstr>
      <vt:lpstr>Slide 5</vt:lpstr>
      <vt:lpstr>Slide 6</vt:lpstr>
      <vt:lpstr>Slide 7</vt:lpstr>
      <vt:lpstr>West Midlands Transport Governance Review</vt:lpstr>
      <vt:lpstr>New West Midlands ITA   Led by 7 Council Leaders</vt:lpstr>
      <vt:lpstr>Future Challenges</vt:lpstr>
      <vt:lpstr>New Strategic Transport Plan</vt:lpstr>
      <vt:lpstr>Coherent Approach 4 Tiers</vt:lpstr>
      <vt:lpstr>Slide 13</vt:lpstr>
      <vt:lpstr>Slide 14</vt:lpstr>
    </vt:vector>
  </TitlesOfParts>
  <Company>Centro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Transport Plan 3 Making the Connections</dc:title>
  <dc:creator>robingray</dc:creator>
  <cp:lastModifiedBy>Patrick</cp:lastModifiedBy>
  <cp:revision>315</cp:revision>
  <dcterms:created xsi:type="dcterms:W3CDTF">2011-04-11T10:16:30Z</dcterms:created>
  <dcterms:modified xsi:type="dcterms:W3CDTF">2015-03-29T07:39:39Z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0x010100D912DCA92512344FAE5714D488BD6BCF0006FFA897EDE0884F8D6179A6DDB2D1ED</vt:lpwstr>
  </property>
  <property fmtid="{D5CDD505-2E9C-101B-9397-08002B2CF9AE}" pid="3" name="To Be Deleted">
    <vt:lpwstr>No</vt:lpwstr>
  </property>
  <property fmtid="{D5CDD505-2E9C-101B-9397-08002B2CF9AE}" pid="4" name="Permissioned Users">
    <vt:lpwstr/>
  </property>
  <property fmtid="{D5CDD505-2E9C-101B-9397-08002B2CF9AE}" pid="5" name="Doc Owner">
    <vt:lpwstr/>
  </property>
  <property fmtid="{D5CDD505-2E9C-101B-9397-08002B2CF9AE}" pid="6" name="Permission Level">
    <vt:lpwstr>Read</vt:lpwstr>
  </property>
</Properties>
</file>