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6" r:id="rId7"/>
    <p:sldId id="264" r:id="rId8"/>
    <p:sldId id="263" r:id="rId9"/>
    <p:sldId id="265" r:id="rId10"/>
    <p:sldId id="267" r:id="rId11"/>
    <p:sldId id="262" r:id="rId12"/>
    <p:sldId id="268" r:id="rId13"/>
    <p:sldId id="274" r:id="rId14"/>
    <p:sldId id="269" r:id="rId15"/>
    <p:sldId id="270" r:id="rId16"/>
    <p:sldId id="279" r:id="rId17"/>
    <p:sldId id="271" r:id="rId18"/>
    <p:sldId id="272" r:id="rId19"/>
    <p:sldId id="275" r:id="rId20"/>
    <p:sldId id="276" r:id="rId21"/>
    <p:sldId id="273" r:id="rId22"/>
    <p:sldId id="25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6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8C31C-50AE-41B0-8057-53CA894809E9}" type="datetimeFigureOut">
              <a:rPr lang="en-GB" smtClean="0"/>
              <a:pPr/>
              <a:t>04/03/2016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959C7-2CE9-4459-BED3-D8998BDF51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8C31C-50AE-41B0-8057-53CA894809E9}" type="datetimeFigureOut">
              <a:rPr lang="en-GB" smtClean="0"/>
              <a:pPr/>
              <a:t>04/03/2016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959C7-2CE9-4459-BED3-D8998BDF51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8C31C-50AE-41B0-8057-53CA894809E9}" type="datetimeFigureOut">
              <a:rPr lang="en-GB" smtClean="0"/>
              <a:pPr/>
              <a:t>04/03/2016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959C7-2CE9-4459-BED3-D8998BDF51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8C31C-50AE-41B0-8057-53CA894809E9}" type="datetimeFigureOut">
              <a:rPr lang="en-GB" smtClean="0"/>
              <a:pPr/>
              <a:t>04/03/2016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959C7-2CE9-4459-BED3-D8998BDF51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8C31C-50AE-41B0-8057-53CA894809E9}" type="datetimeFigureOut">
              <a:rPr lang="en-GB" smtClean="0"/>
              <a:pPr/>
              <a:t>04/03/2016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959C7-2CE9-4459-BED3-D8998BDF51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8C31C-50AE-41B0-8057-53CA894809E9}" type="datetimeFigureOut">
              <a:rPr lang="en-GB" smtClean="0"/>
              <a:pPr/>
              <a:t>04/03/2016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959C7-2CE9-4459-BED3-D8998BDF51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8C31C-50AE-41B0-8057-53CA894809E9}" type="datetimeFigureOut">
              <a:rPr lang="en-GB" smtClean="0"/>
              <a:pPr/>
              <a:t>04/03/2016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959C7-2CE9-4459-BED3-D8998BDF51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8C31C-50AE-41B0-8057-53CA894809E9}" type="datetimeFigureOut">
              <a:rPr lang="en-GB" smtClean="0"/>
              <a:pPr/>
              <a:t>04/03/2016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959C7-2CE9-4459-BED3-D8998BDF51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8C31C-50AE-41B0-8057-53CA894809E9}" type="datetimeFigureOut">
              <a:rPr lang="en-GB" smtClean="0"/>
              <a:pPr/>
              <a:t>04/03/2016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959C7-2CE9-4459-BED3-D8998BDF51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8C31C-50AE-41B0-8057-53CA894809E9}" type="datetimeFigureOut">
              <a:rPr lang="en-GB" smtClean="0"/>
              <a:pPr/>
              <a:t>04/03/2016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959C7-2CE9-4459-BED3-D8998BDF51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8C31C-50AE-41B0-8057-53CA894809E9}" type="datetimeFigureOut">
              <a:rPr lang="en-GB" smtClean="0"/>
              <a:pPr/>
              <a:t>04/03/2016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959C7-2CE9-4459-BED3-D8998BDF51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8C31C-50AE-41B0-8057-53CA894809E9}" type="datetimeFigureOut">
              <a:rPr lang="en-GB" smtClean="0"/>
              <a:pPr/>
              <a:t>04/03/2016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F959C7-2CE9-4459-BED3-D8998BDF51CF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ure.com/news/physics-paper-sets-record-with-more-than-5-000-authors-1.17567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youtu.be/ydwIa9iTlkY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GB" sz="9600" b="1" dirty="0" smtClean="0"/>
              <a:t>The Rise of Collaborative Working in Birmingham</a:t>
            </a:r>
            <a:endParaRPr lang="en-GB" sz="9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63888" y="5589240"/>
            <a:ext cx="6400800" cy="1268760"/>
          </a:xfrm>
        </p:spPr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Patrick </a:t>
            </a:r>
            <a:r>
              <a:rPr lang="en-GB" dirty="0" err="1" smtClean="0">
                <a:solidFill>
                  <a:srgbClr val="FF0000"/>
                </a:solidFill>
              </a:rPr>
              <a:t>Willcocks</a:t>
            </a:r>
            <a:endParaRPr lang="en-GB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GB" sz="4800" b="1" spc="-100" dirty="0" err="1" smtClean="0">
                <a:solidFill>
                  <a:srgbClr val="FF0000"/>
                </a:solidFill>
              </a:rPr>
              <a:t>aboutme</a:t>
            </a:r>
            <a:r>
              <a:rPr lang="en-GB" sz="4800" spc="-100" dirty="0" smtClean="0"/>
              <a:t>  </a:t>
            </a:r>
            <a:endParaRPr lang="en-GB" sz="4800" spc="-100" dirty="0" smtClean="0"/>
          </a:p>
          <a:p>
            <a:pPr algn="ctr">
              <a:lnSpc>
                <a:spcPct val="70000"/>
              </a:lnSpc>
            </a:pPr>
            <a:r>
              <a:rPr lang="en-GB" sz="4800" spc="-100" dirty="0" smtClean="0"/>
              <a:t>#cities #</a:t>
            </a:r>
            <a:r>
              <a:rPr lang="en-GB" sz="4800" b="1" spc="-100" dirty="0" err="1" smtClean="0"/>
              <a:t>birmingham</a:t>
            </a:r>
            <a:r>
              <a:rPr lang="en-GB" sz="4800" spc="-100" dirty="0" smtClean="0"/>
              <a:t> #</a:t>
            </a:r>
            <a:r>
              <a:rPr lang="en-GB" sz="4800" spc="-100" dirty="0" err="1" smtClean="0"/>
              <a:t>london</a:t>
            </a:r>
            <a:r>
              <a:rPr lang="en-GB" sz="4800" spc="-100" dirty="0" smtClean="0"/>
              <a:t> #</a:t>
            </a:r>
            <a:r>
              <a:rPr lang="en-GB" sz="4800" spc="-100" dirty="0" err="1" smtClean="0"/>
              <a:t>manchester</a:t>
            </a:r>
            <a:r>
              <a:rPr lang="en-GB" sz="4800" spc="-100" dirty="0" smtClean="0"/>
              <a:t>  #</a:t>
            </a:r>
            <a:r>
              <a:rPr lang="en-GB" sz="4800" spc="-100" dirty="0" err="1" smtClean="0"/>
              <a:t>europe</a:t>
            </a:r>
            <a:r>
              <a:rPr lang="en-GB" sz="4800" spc="-100" dirty="0" smtClean="0"/>
              <a:t> #innovation #</a:t>
            </a:r>
            <a:r>
              <a:rPr lang="en-GB" sz="4800" spc="-100" dirty="0" err="1" smtClean="0"/>
              <a:t>climatechange</a:t>
            </a:r>
            <a:r>
              <a:rPr lang="en-GB" sz="4800" spc="-100" dirty="0" smtClean="0"/>
              <a:t>  #digital #tech #sustainability </a:t>
            </a:r>
            <a:r>
              <a:rPr lang="en-GB" sz="4800" spc="-100" dirty="0" smtClean="0"/>
              <a:t>#</a:t>
            </a:r>
            <a:r>
              <a:rPr lang="en-GB" sz="4800" spc="-100" dirty="0" err="1" smtClean="0"/>
              <a:t>urbanpolicy</a:t>
            </a:r>
            <a:r>
              <a:rPr lang="en-GB" sz="4800" spc="-100" dirty="0" smtClean="0"/>
              <a:t> #devolution </a:t>
            </a:r>
            <a:r>
              <a:rPr lang="en-GB" sz="4800" spc="-100" dirty="0" smtClean="0"/>
              <a:t>#local authorities #</a:t>
            </a:r>
            <a:r>
              <a:rPr lang="en-GB" sz="4800" spc="-100" dirty="0" err="1" smtClean="0"/>
              <a:t>cityregions</a:t>
            </a:r>
            <a:r>
              <a:rPr lang="en-GB" sz="4800" spc="-100" dirty="0" smtClean="0"/>
              <a:t> #combined authorities #photography #</a:t>
            </a:r>
            <a:r>
              <a:rPr lang="en-GB" sz="4800" spc="-100" dirty="0" err="1" smtClean="0"/>
              <a:t>digbeth</a:t>
            </a:r>
            <a:r>
              <a:rPr lang="en-GB" sz="4800" spc="-100" dirty="0" smtClean="0"/>
              <a:t> #</a:t>
            </a:r>
            <a:r>
              <a:rPr lang="en-GB" sz="4800" spc="-100" dirty="0" err="1" smtClean="0"/>
              <a:t>jewelleryquarter</a:t>
            </a:r>
            <a:r>
              <a:rPr lang="en-GB" sz="4800" spc="-100" dirty="0" smtClean="0"/>
              <a:t> #</a:t>
            </a:r>
            <a:r>
              <a:rPr lang="en-GB" sz="4800" b="1" spc="-100" dirty="0" err="1" smtClean="0"/>
              <a:t>balsallheath</a:t>
            </a:r>
            <a:r>
              <a:rPr lang="en-GB" sz="4800" spc="-100" dirty="0" smtClean="0"/>
              <a:t> #moseley #</a:t>
            </a:r>
            <a:r>
              <a:rPr lang="en-GB" sz="4800" spc="-100" dirty="0" err="1" smtClean="0"/>
              <a:t>kingsheath</a:t>
            </a:r>
            <a:r>
              <a:rPr lang="en-GB" sz="4800" spc="-100" dirty="0" smtClean="0"/>
              <a:t> #</a:t>
            </a:r>
            <a:r>
              <a:rPr lang="en-GB" sz="4800" spc="-100" dirty="0" err="1" smtClean="0"/>
              <a:t>stokenewington</a:t>
            </a:r>
            <a:r>
              <a:rPr lang="en-GB" sz="4800" spc="-100" dirty="0" smtClean="0"/>
              <a:t> #</a:t>
            </a:r>
            <a:r>
              <a:rPr lang="en-GB" sz="4800" spc="-100" dirty="0" err="1" smtClean="0"/>
              <a:t>dalston</a:t>
            </a:r>
            <a:r>
              <a:rPr lang="en-GB" sz="4800" spc="-100" dirty="0" smtClean="0"/>
              <a:t> #</a:t>
            </a:r>
            <a:r>
              <a:rPr lang="en-GB" sz="4800" spc="-100" dirty="0" err="1" smtClean="0"/>
              <a:t>camden</a:t>
            </a:r>
            <a:r>
              <a:rPr lang="en-GB" sz="4800" spc="-100" dirty="0" smtClean="0"/>
              <a:t> #</a:t>
            </a:r>
            <a:r>
              <a:rPr lang="en-GB" sz="4800" b="1" spc="-100" dirty="0" err="1" smtClean="0"/>
              <a:t>coworking</a:t>
            </a:r>
            <a:r>
              <a:rPr lang="en-GB" sz="4800" spc="-100" dirty="0" smtClean="0"/>
              <a:t> #</a:t>
            </a:r>
            <a:r>
              <a:rPr lang="en-GB" sz="4800" spc="-100" dirty="0" err="1" smtClean="0"/>
              <a:t>collaborativeworking</a:t>
            </a:r>
            <a:endParaRPr lang="en-GB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lding Hand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620688"/>
            <a:ext cx="8455111" cy="56612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5576" y="620688"/>
            <a:ext cx="78898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WHAT IS COLLABORATIVE WORKING</a:t>
            </a:r>
            <a:endParaRPr lang="en-GB" sz="40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332656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dirty="0" smtClean="0"/>
              <a:t>What is Collaborative Working</a:t>
            </a:r>
            <a:endParaRPr lang="en-GB" sz="5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187624" y="1700808"/>
            <a:ext cx="770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It can be almost entirely digital</a:t>
            </a:r>
          </a:p>
          <a:p>
            <a:endParaRPr lang="en-GB" sz="2800" dirty="0"/>
          </a:p>
        </p:txBody>
      </p:sp>
      <p:sp>
        <p:nvSpPr>
          <p:cNvPr id="4" name="Rectangle 3"/>
          <p:cNvSpPr/>
          <p:nvPr/>
        </p:nvSpPr>
        <p:spPr>
          <a:xfrm>
            <a:off x="1547664" y="2420888"/>
            <a:ext cx="72728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  <a:hlinkClick r:id="rId2"/>
              </a:rPr>
              <a:t>Physics </a:t>
            </a:r>
            <a:r>
              <a:rPr lang="en-GB" sz="2400" dirty="0">
                <a:solidFill>
                  <a:srgbClr val="FF0000"/>
                </a:solidFill>
                <a:hlinkClick r:id="rId2"/>
              </a:rPr>
              <a:t>paper sets record with more than 5,000 authors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0152" y="2708920"/>
            <a:ext cx="2684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(Work on the Higgs Boson)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259632" y="3861048"/>
            <a:ext cx="83529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But in Cities </a:t>
            </a:r>
            <a:r>
              <a:rPr lang="en-GB" sz="4400" dirty="0" smtClean="0"/>
              <a:t>– it almost always involves a  </a:t>
            </a:r>
            <a:r>
              <a:rPr lang="en-GB" sz="4400" b="1" dirty="0" smtClean="0">
                <a:solidFill>
                  <a:srgbClr val="FF0000"/>
                </a:solidFill>
              </a:rPr>
              <a:t>MEETING</a:t>
            </a:r>
            <a:r>
              <a:rPr lang="en-GB" sz="4400" dirty="0" smtClean="0"/>
              <a:t> </a:t>
            </a:r>
            <a:r>
              <a:rPr lang="en-GB" sz="4400" b="1" dirty="0" smtClean="0">
                <a:solidFill>
                  <a:srgbClr val="FF0000"/>
                </a:solidFill>
              </a:rPr>
              <a:t>SPACE</a:t>
            </a:r>
            <a:endParaRPr lang="en-GB" sz="4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980728"/>
            <a:ext cx="5691751" cy="541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600" b="1" dirty="0" smtClean="0"/>
              <a:t>Ty</a:t>
            </a:r>
            <a:r>
              <a:rPr lang="en-GB" sz="6600" b="1" dirty="0" smtClean="0">
                <a:solidFill>
                  <a:srgbClr val="FF0000"/>
                </a:solidFill>
              </a:rPr>
              <a:t>p</a:t>
            </a:r>
            <a:r>
              <a:rPr lang="en-GB" sz="6600" b="1" dirty="0" smtClean="0"/>
              <a:t>es of </a:t>
            </a:r>
            <a:r>
              <a:rPr lang="en-GB" sz="6600" b="1" dirty="0" smtClean="0"/>
              <a:t>S</a:t>
            </a:r>
            <a:r>
              <a:rPr lang="en-GB" sz="6600" b="1" dirty="0" smtClean="0">
                <a:solidFill>
                  <a:srgbClr val="FF0000"/>
                </a:solidFill>
              </a:rPr>
              <a:t>p</a:t>
            </a:r>
            <a:r>
              <a:rPr lang="en-GB" sz="6600" b="1" dirty="0" smtClean="0"/>
              <a:t>aces</a:t>
            </a:r>
          </a:p>
          <a:p>
            <a:endParaRPr lang="en-GB" sz="4000" b="1" dirty="0" smtClean="0"/>
          </a:p>
          <a:p>
            <a:r>
              <a:rPr lang="en-GB" sz="4000" b="1" dirty="0" smtClean="0"/>
              <a:t>Cafés</a:t>
            </a:r>
          </a:p>
          <a:p>
            <a:r>
              <a:rPr lang="en-GB" sz="4000" b="1" dirty="0" smtClean="0"/>
              <a:t>Co-working spaces</a:t>
            </a:r>
          </a:p>
          <a:p>
            <a:r>
              <a:rPr lang="en-GB" sz="4000" b="1" dirty="0" smtClean="0"/>
              <a:t>Maker Spaces</a:t>
            </a:r>
          </a:p>
          <a:p>
            <a:r>
              <a:rPr lang="en-GB" sz="4000" b="1" dirty="0" smtClean="0"/>
              <a:t>Producer Spaces</a:t>
            </a:r>
          </a:p>
          <a:p>
            <a:r>
              <a:rPr lang="en-GB" sz="4000" b="1" dirty="0" err="1" smtClean="0"/>
              <a:t>Fab</a:t>
            </a:r>
            <a:r>
              <a:rPr lang="en-GB" sz="4000" b="1" dirty="0" smtClean="0"/>
              <a:t> Labs</a:t>
            </a:r>
          </a:p>
          <a:p>
            <a:r>
              <a:rPr lang="en-GB" sz="4000" b="1" dirty="0" smtClean="0"/>
              <a:t>Living Labs</a:t>
            </a:r>
            <a:r>
              <a:rPr lang="en-GB" sz="4000" b="1" dirty="0" smtClean="0">
                <a:solidFill>
                  <a:srgbClr val="FF0000"/>
                </a:solidFill>
              </a:rPr>
              <a:t>…………</a:t>
            </a:r>
            <a:endParaRPr lang="en-GB" sz="40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692696"/>
            <a:ext cx="85870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What makes a good collaborative space</a:t>
            </a:r>
            <a:endParaRPr lang="en-GB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1556792"/>
            <a:ext cx="7992888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Openness </a:t>
            </a:r>
            <a:r>
              <a:rPr lang="en-GB" sz="2800" dirty="0" smtClean="0"/>
              <a:t>and </a:t>
            </a:r>
            <a:r>
              <a:rPr lang="en-GB" sz="2800" dirty="0" smtClean="0">
                <a:solidFill>
                  <a:srgbClr val="FF0000"/>
                </a:solidFill>
              </a:rPr>
              <a:t>visibility</a:t>
            </a:r>
          </a:p>
          <a:p>
            <a:endParaRPr lang="en-GB" sz="1200" dirty="0" smtClean="0"/>
          </a:p>
          <a:p>
            <a:r>
              <a:rPr lang="en-GB" sz="2800" dirty="0" smtClean="0"/>
              <a:t>A </a:t>
            </a:r>
            <a:r>
              <a:rPr lang="en-GB" sz="2800" dirty="0" smtClean="0">
                <a:solidFill>
                  <a:srgbClr val="FF0000"/>
                </a:solidFill>
              </a:rPr>
              <a:t>Community</a:t>
            </a:r>
            <a:r>
              <a:rPr lang="en-GB" sz="2800" dirty="0" smtClean="0"/>
              <a:t> – not just the space – but often a real and a digital community</a:t>
            </a:r>
          </a:p>
          <a:p>
            <a:endParaRPr lang="en-GB" sz="1200" dirty="0" smtClean="0"/>
          </a:p>
          <a:p>
            <a:r>
              <a:rPr lang="en-GB" sz="2800" dirty="0" smtClean="0"/>
              <a:t>A </a:t>
            </a:r>
            <a:r>
              <a:rPr lang="en-GB" sz="2800" dirty="0" smtClean="0">
                <a:solidFill>
                  <a:srgbClr val="FF0000"/>
                </a:solidFill>
              </a:rPr>
              <a:t>vision/aim </a:t>
            </a:r>
            <a:r>
              <a:rPr lang="en-GB" sz="2800" dirty="0" smtClean="0"/>
              <a:t>as to what it is setting out to achieve</a:t>
            </a:r>
          </a:p>
          <a:p>
            <a:endParaRPr lang="en-GB" sz="1200" dirty="0" smtClean="0"/>
          </a:p>
          <a:p>
            <a:r>
              <a:rPr lang="en-GB" sz="2800" dirty="0" smtClean="0"/>
              <a:t>A</a:t>
            </a:r>
            <a:r>
              <a:rPr lang="en-GB" sz="2800" dirty="0" smtClean="0">
                <a:solidFill>
                  <a:srgbClr val="FF0000"/>
                </a:solidFill>
              </a:rPr>
              <a:t> great </a:t>
            </a:r>
            <a:r>
              <a:rPr lang="en-GB" sz="2800" dirty="0" smtClean="0">
                <a:solidFill>
                  <a:srgbClr val="FF0000"/>
                </a:solidFill>
              </a:rPr>
              <a:t>café   (</a:t>
            </a:r>
            <a:r>
              <a:rPr lang="en-GB" sz="2800" b="1" dirty="0" smtClean="0"/>
              <a:t>Ort Café is a case in point</a:t>
            </a:r>
            <a:r>
              <a:rPr lang="en-GB" sz="2800" dirty="0" smtClean="0">
                <a:solidFill>
                  <a:srgbClr val="FF0000"/>
                </a:solidFill>
              </a:rPr>
              <a:t>)</a:t>
            </a:r>
            <a:endParaRPr lang="en-GB" sz="2800" dirty="0" smtClean="0">
              <a:solidFill>
                <a:srgbClr val="FF0000"/>
              </a:solidFill>
            </a:endParaRPr>
          </a:p>
          <a:p>
            <a:endParaRPr lang="en-GB" sz="1200" dirty="0" smtClean="0"/>
          </a:p>
          <a:p>
            <a:r>
              <a:rPr lang="en-GB" sz="2800" dirty="0" smtClean="0">
                <a:solidFill>
                  <a:srgbClr val="FF0000"/>
                </a:solidFill>
              </a:rPr>
              <a:t>Design</a:t>
            </a:r>
            <a:r>
              <a:rPr lang="en-GB" sz="2800" dirty="0" smtClean="0"/>
              <a:t> is a key element – both in the space, in building the community and in </a:t>
            </a:r>
            <a:r>
              <a:rPr lang="en-GB" sz="2800" dirty="0" smtClean="0"/>
              <a:t>marketing</a:t>
            </a:r>
            <a:endParaRPr lang="en-GB" sz="2800" dirty="0" smtClean="0"/>
          </a:p>
          <a:p>
            <a:r>
              <a:rPr lang="en-GB" sz="1200" dirty="0" smtClean="0"/>
              <a:t>n</a:t>
            </a:r>
            <a:endParaRPr lang="en-GB" sz="1200" dirty="0" smtClean="0"/>
          </a:p>
          <a:p>
            <a:r>
              <a:rPr lang="en-GB" sz="2800" dirty="0" smtClean="0"/>
              <a:t>Good </a:t>
            </a:r>
            <a:r>
              <a:rPr lang="en-GB" sz="2800" dirty="0" smtClean="0">
                <a:solidFill>
                  <a:srgbClr val="FF0000"/>
                </a:solidFill>
              </a:rPr>
              <a:t>digital connectivity</a:t>
            </a:r>
            <a:endParaRPr lang="en-GB" sz="2800" dirty="0" smtClean="0">
              <a:solidFill>
                <a:srgbClr val="FF0000"/>
              </a:solidFill>
            </a:endParaRPr>
          </a:p>
          <a:p>
            <a:endParaRPr lang="en-GB" sz="1200" dirty="0" smtClean="0"/>
          </a:p>
          <a:p>
            <a:r>
              <a:rPr lang="en-GB" sz="2800" dirty="0" smtClean="0"/>
              <a:t>Easy terms </a:t>
            </a:r>
            <a:r>
              <a:rPr lang="en-GB" sz="2800" dirty="0" smtClean="0"/>
              <a:t>/ low cost</a:t>
            </a:r>
          </a:p>
          <a:p>
            <a:endParaRPr lang="en-GB" sz="2400" b="1" dirty="0" smtClean="0"/>
          </a:p>
          <a:p>
            <a:endParaRPr lang="en-GB" sz="2400" b="1" dirty="0"/>
          </a:p>
        </p:txBody>
      </p:sp>
      <p:sp>
        <p:nvSpPr>
          <p:cNvPr id="4" name="Oval 3"/>
          <p:cNvSpPr/>
          <p:nvPr/>
        </p:nvSpPr>
        <p:spPr>
          <a:xfrm>
            <a:off x="6948264" y="4797152"/>
            <a:ext cx="1872208" cy="1988840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cap="all" dirty="0" smtClean="0">
                <a:solidFill>
                  <a:schemeClr val="tx1"/>
                </a:solidFill>
              </a:rPr>
              <a:t>Need most of these</a:t>
            </a:r>
            <a:endParaRPr lang="en-GB" sz="2800" cap="all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980728"/>
            <a:ext cx="770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/>
              <a:t>Why are Policy Makers Interested</a:t>
            </a:r>
            <a:endParaRPr lang="en-GB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1844824"/>
            <a:ext cx="7992888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The importance of </a:t>
            </a:r>
            <a:r>
              <a:rPr lang="en-GB" sz="2800" dirty="0" smtClean="0">
                <a:solidFill>
                  <a:srgbClr val="FF0000"/>
                </a:solidFill>
              </a:rPr>
              <a:t>Serendipity</a:t>
            </a:r>
          </a:p>
          <a:p>
            <a:endParaRPr lang="en-GB" sz="2800" dirty="0" smtClean="0"/>
          </a:p>
          <a:p>
            <a:r>
              <a:rPr lang="en-GB" sz="2800" dirty="0" smtClean="0"/>
              <a:t>Some of the greatest inventions and new ideas for products/services have come from diverse teams/ random meetings</a:t>
            </a:r>
            <a:r>
              <a:rPr lang="en-GB" sz="2800" dirty="0" smtClean="0"/>
              <a:t>/ </a:t>
            </a:r>
            <a:r>
              <a:rPr lang="en-GB" sz="2800" dirty="0" smtClean="0">
                <a:solidFill>
                  <a:srgbClr val="FF0000"/>
                </a:solidFill>
              </a:rPr>
              <a:t>chance </a:t>
            </a:r>
            <a:r>
              <a:rPr lang="en-GB" sz="2800" dirty="0" smtClean="0">
                <a:solidFill>
                  <a:srgbClr val="FF0000"/>
                </a:solidFill>
              </a:rPr>
              <a:t>encounters</a:t>
            </a:r>
          </a:p>
          <a:p>
            <a:endParaRPr lang="en-GB" sz="2800" dirty="0" smtClean="0"/>
          </a:p>
          <a:p>
            <a:r>
              <a:rPr lang="en-GB" sz="2800" dirty="0" smtClean="0"/>
              <a:t>Innovation just doesn’t happen in Science labs.</a:t>
            </a:r>
          </a:p>
          <a:p>
            <a:endParaRPr lang="en-GB" sz="2800" dirty="0" smtClean="0"/>
          </a:p>
          <a:p>
            <a:r>
              <a:rPr lang="en-GB" sz="2800" dirty="0" smtClean="0"/>
              <a:t>The UK and the EU </a:t>
            </a:r>
            <a:r>
              <a:rPr lang="en-GB" sz="2800" dirty="0" smtClean="0">
                <a:solidFill>
                  <a:srgbClr val="FF0000"/>
                </a:solidFill>
              </a:rPr>
              <a:t>needs to innovate more </a:t>
            </a:r>
            <a:r>
              <a:rPr lang="en-GB" sz="2800" dirty="0" smtClean="0"/>
              <a:t>– hence the interest in such spaces – across the EU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736" y="260648"/>
            <a:ext cx="45967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Not just Birmingham</a:t>
            </a:r>
            <a:endParaRPr lang="en-GB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691680" y="980728"/>
            <a:ext cx="576064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Worldwide </a:t>
            </a:r>
            <a:r>
              <a:rPr lang="en-GB" b="1" dirty="0" smtClean="0"/>
              <a:t>phenomena</a:t>
            </a:r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sz="2400" b="1" dirty="0" smtClean="0"/>
              <a:t>Like </a:t>
            </a:r>
            <a:r>
              <a:rPr lang="en-GB" sz="2400" b="1" dirty="0" smtClean="0"/>
              <a:t>to briefly </a:t>
            </a:r>
            <a:r>
              <a:rPr lang="en-GB" sz="2400" b="1" dirty="0" smtClean="0"/>
              <a:t>focus on two networks – </a:t>
            </a:r>
            <a:r>
              <a:rPr lang="en-GB" sz="2400" b="1" dirty="0" smtClean="0">
                <a:solidFill>
                  <a:srgbClr val="FF0000"/>
                </a:solidFill>
              </a:rPr>
              <a:t>Impact Hub and Seats2Meet</a:t>
            </a:r>
          </a:p>
          <a:p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340768"/>
            <a:ext cx="5844500" cy="1893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3284984"/>
            <a:ext cx="5832648" cy="2106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548680"/>
            <a:ext cx="461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Impact Hub Network</a:t>
            </a:r>
            <a:endParaRPr lang="en-GB" sz="4000" b="1" dirty="0"/>
          </a:p>
        </p:txBody>
      </p:sp>
      <p:sp>
        <p:nvSpPr>
          <p:cNvPr id="3" name="Rectangle 2"/>
          <p:cNvSpPr/>
          <p:nvPr/>
        </p:nvSpPr>
        <p:spPr>
          <a:xfrm>
            <a:off x="1331640" y="1340768"/>
            <a:ext cx="64087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i="1" dirty="0" smtClean="0"/>
              <a:t>We are </a:t>
            </a:r>
            <a:r>
              <a:rPr lang="en-GB" sz="2800" i="1" dirty="0" smtClean="0">
                <a:solidFill>
                  <a:srgbClr val="FF0000"/>
                </a:solidFill>
              </a:rPr>
              <a:t>a network of collaborators </a:t>
            </a:r>
            <a:r>
              <a:rPr lang="en-GB" sz="2800" i="1" dirty="0" smtClean="0"/>
              <a:t>focused on making a </a:t>
            </a:r>
            <a:r>
              <a:rPr lang="en-GB" sz="2800" i="1" dirty="0" smtClean="0">
                <a:solidFill>
                  <a:srgbClr val="FF0000"/>
                </a:solidFill>
              </a:rPr>
              <a:t>positive impact </a:t>
            </a:r>
            <a:r>
              <a:rPr lang="en-GB" sz="2800" i="1" dirty="0" smtClean="0"/>
              <a:t>in our world. We are you. We are the people you've been wanting to work with</a:t>
            </a:r>
            <a:r>
              <a:rPr lang="en-GB" i="1" dirty="0" smtClean="0"/>
              <a:t>.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3429000"/>
            <a:ext cx="7588523" cy="2967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7744" y="548680"/>
            <a:ext cx="27155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Seats</a:t>
            </a:r>
            <a:r>
              <a:rPr lang="en-GB" sz="4000" b="1" dirty="0" smtClean="0">
                <a:solidFill>
                  <a:srgbClr val="FF0000"/>
                </a:solidFill>
              </a:rPr>
              <a:t>2</a:t>
            </a:r>
            <a:r>
              <a:rPr lang="en-GB" sz="4000" b="1" dirty="0" smtClean="0"/>
              <a:t>Meet</a:t>
            </a:r>
            <a:endParaRPr lang="en-GB" sz="40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717032"/>
            <a:ext cx="7502007" cy="276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67544" y="1340768"/>
            <a:ext cx="10555782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90 locations – mostly in the Netherlands – but worldwide</a:t>
            </a:r>
          </a:p>
          <a:p>
            <a:endParaRPr lang="en-GB" sz="2800" b="1" dirty="0" smtClean="0"/>
          </a:p>
          <a:p>
            <a:r>
              <a:rPr lang="en-GB" sz="2800" b="1" dirty="0" smtClean="0"/>
              <a:t>Free co-working</a:t>
            </a:r>
          </a:p>
          <a:p>
            <a:endParaRPr lang="en-GB" sz="2800" b="1" dirty="0" smtClean="0"/>
          </a:p>
          <a:p>
            <a:r>
              <a:rPr lang="en-GB" sz="2800" b="1" dirty="0" smtClean="0"/>
              <a:t>Great skills matching software</a:t>
            </a:r>
            <a:endParaRPr lang="en-GB" sz="2800" b="1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664" y="332656"/>
            <a:ext cx="65398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So lets not forget </a:t>
            </a:r>
            <a:r>
              <a:rPr lang="en-GB" sz="4000" b="1" dirty="0" smtClean="0">
                <a:solidFill>
                  <a:srgbClr val="FF0000"/>
                </a:solidFill>
              </a:rPr>
              <a:t>B</a:t>
            </a:r>
            <a:r>
              <a:rPr lang="en-GB" sz="4000" b="1" dirty="0" smtClean="0"/>
              <a:t>irmingham</a:t>
            </a:r>
            <a:endParaRPr lang="en-GB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403648" y="1196752"/>
            <a:ext cx="6984776" cy="632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2800" dirty="0" smtClean="0"/>
              <a:t>It all started with </a:t>
            </a:r>
            <a:r>
              <a:rPr lang="en-GB" sz="2800" dirty="0" smtClean="0"/>
              <a:t> the Moseley Exchange</a:t>
            </a:r>
          </a:p>
          <a:p>
            <a:pPr>
              <a:spcAft>
                <a:spcPts val="600"/>
              </a:spcAft>
            </a:pPr>
            <a:r>
              <a:rPr lang="en-GB" sz="2800" dirty="0" smtClean="0"/>
              <a:t>Opened </a:t>
            </a:r>
            <a:r>
              <a:rPr lang="en-GB" sz="2800" dirty="0" smtClean="0">
                <a:solidFill>
                  <a:srgbClr val="FF0000"/>
                </a:solidFill>
              </a:rPr>
              <a:t>June 2013</a:t>
            </a:r>
            <a:endParaRPr lang="en-GB" sz="2800" dirty="0" smtClean="0">
              <a:solidFill>
                <a:srgbClr val="FF0000"/>
              </a:solidFill>
            </a:endParaRPr>
          </a:p>
          <a:p>
            <a:pPr>
              <a:spcAft>
                <a:spcPts val="600"/>
              </a:spcAft>
            </a:pPr>
            <a:r>
              <a:rPr lang="en-GB" sz="2800" dirty="0" smtClean="0"/>
              <a:t>Focussed on the arts and creative sector</a:t>
            </a:r>
          </a:p>
          <a:p>
            <a:endParaRPr lang="en-GB" sz="2400" dirty="0" smtClean="0"/>
          </a:p>
          <a:p>
            <a:endParaRPr lang="en-GB" sz="2400" dirty="0" smtClean="0"/>
          </a:p>
          <a:p>
            <a:r>
              <a:rPr lang="en-GB" sz="2400" dirty="0" smtClean="0"/>
              <a:t> 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1475656" y="5517232"/>
            <a:ext cx="7128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Moseley </a:t>
            </a:r>
            <a:r>
              <a:rPr lang="en-GB" sz="2800" dirty="0" smtClean="0"/>
              <a:t>Exchange has been great for </a:t>
            </a:r>
            <a:r>
              <a:rPr lang="en-GB" sz="2800" dirty="0" smtClean="0"/>
              <a:t>Moseley</a:t>
            </a:r>
            <a:endParaRPr lang="en-GB" dirty="0"/>
          </a:p>
        </p:txBody>
      </p:sp>
      <p:pic>
        <p:nvPicPr>
          <p:cNvPr id="4098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2690572"/>
            <a:ext cx="4390281" cy="261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/>
          <p:nvPr/>
        </p:nvSpPr>
        <p:spPr>
          <a:xfrm>
            <a:off x="6660232" y="2852936"/>
            <a:ext cx="2088232" cy="2376264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cap="all" dirty="0" smtClean="0">
                <a:solidFill>
                  <a:schemeClr val="tx1"/>
                </a:solidFill>
              </a:rPr>
              <a:t>50 people work from there</a:t>
            </a:r>
            <a:endParaRPr lang="en-GB" sz="2800" cap="all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764704"/>
            <a:ext cx="8064896" cy="763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spc="-50" dirty="0" smtClean="0"/>
              <a:t>Opened </a:t>
            </a:r>
            <a:r>
              <a:rPr lang="en-GB" sz="2800" spc="-50" dirty="0" smtClean="0"/>
              <a:t>in </a:t>
            </a:r>
            <a:r>
              <a:rPr lang="en-GB" sz="2800" spc="-50" dirty="0" smtClean="0"/>
              <a:t>2015 in </a:t>
            </a:r>
            <a:r>
              <a:rPr lang="en-GB" sz="2800" spc="-50" dirty="0" smtClean="0">
                <a:solidFill>
                  <a:srgbClr val="FF0000"/>
                </a:solidFill>
              </a:rPr>
              <a:t>Digbeth</a:t>
            </a:r>
            <a:endParaRPr lang="en-GB" sz="2800" spc="-50" dirty="0" smtClean="0">
              <a:solidFill>
                <a:srgbClr val="FF0000"/>
              </a:solidFill>
            </a:endParaRPr>
          </a:p>
          <a:p>
            <a:endParaRPr lang="en-GB" sz="1600" spc="-50" dirty="0" smtClean="0"/>
          </a:p>
          <a:p>
            <a:r>
              <a:rPr lang="en-GB" sz="2800" spc="-50" dirty="0" smtClean="0"/>
              <a:t>Real </a:t>
            </a:r>
            <a:r>
              <a:rPr lang="en-GB" sz="2800" spc="-50" dirty="0" smtClean="0">
                <a:solidFill>
                  <a:srgbClr val="FF0000"/>
                </a:solidFill>
              </a:rPr>
              <a:t>energy</a:t>
            </a:r>
            <a:r>
              <a:rPr lang="en-GB" sz="2800" spc="-50" dirty="0" smtClean="0"/>
              <a:t> behind it – down to the founders</a:t>
            </a:r>
          </a:p>
          <a:p>
            <a:endParaRPr lang="en-GB" sz="1600" spc="-50" dirty="0" smtClean="0"/>
          </a:p>
          <a:p>
            <a:r>
              <a:rPr lang="en-GB" sz="2800" spc="-50" dirty="0" smtClean="0"/>
              <a:t>Real </a:t>
            </a:r>
            <a:r>
              <a:rPr lang="en-GB" sz="2800" spc="-50" dirty="0" smtClean="0">
                <a:solidFill>
                  <a:srgbClr val="FF0000"/>
                </a:solidFill>
              </a:rPr>
              <a:t>community</a:t>
            </a:r>
            <a:r>
              <a:rPr lang="en-GB" sz="2800" spc="-50" dirty="0" smtClean="0"/>
              <a:t>/real digital community</a:t>
            </a:r>
          </a:p>
          <a:p>
            <a:endParaRPr lang="en-GB" sz="1600" spc="-50" dirty="0" smtClean="0"/>
          </a:p>
          <a:p>
            <a:r>
              <a:rPr lang="en-GB" sz="2800" spc="-50" dirty="0" smtClean="0"/>
              <a:t>Exemplar </a:t>
            </a:r>
            <a:r>
              <a:rPr lang="en-GB" sz="2800" spc="-50" dirty="0" smtClean="0"/>
              <a:t>for </a:t>
            </a:r>
            <a:r>
              <a:rPr lang="en-GB" sz="2800" spc="-50" dirty="0" smtClean="0">
                <a:solidFill>
                  <a:srgbClr val="FF0000"/>
                </a:solidFill>
              </a:rPr>
              <a:t>non public sector</a:t>
            </a:r>
            <a:r>
              <a:rPr lang="en-GB" sz="2800" spc="-50" dirty="0" smtClean="0"/>
              <a:t> supported </a:t>
            </a:r>
            <a:endParaRPr lang="en-GB" sz="2800" spc="-50" dirty="0" smtClean="0"/>
          </a:p>
          <a:p>
            <a:r>
              <a:rPr lang="en-GB" sz="2800" spc="-50" dirty="0" smtClean="0"/>
              <a:t>action</a:t>
            </a:r>
            <a:endParaRPr lang="en-GB" sz="2800" spc="-50" dirty="0" smtClean="0"/>
          </a:p>
          <a:p>
            <a:endParaRPr lang="en-GB" sz="1600" spc="-50" dirty="0" smtClean="0"/>
          </a:p>
          <a:p>
            <a:r>
              <a:rPr lang="en-GB" sz="2800" spc="-50" dirty="0" smtClean="0"/>
              <a:t>Events </a:t>
            </a:r>
            <a:r>
              <a:rPr lang="en-GB" sz="2800" spc="-50" dirty="0" smtClean="0"/>
              <a:t>on regularly – raising the level of </a:t>
            </a:r>
            <a:endParaRPr lang="en-GB" sz="2800" spc="-50" dirty="0" smtClean="0"/>
          </a:p>
          <a:p>
            <a:r>
              <a:rPr lang="en-GB" sz="2800" spc="-50" dirty="0" smtClean="0"/>
              <a:t>discussion </a:t>
            </a:r>
            <a:r>
              <a:rPr lang="en-GB" sz="2800" spc="-50" dirty="0" smtClean="0"/>
              <a:t>and </a:t>
            </a:r>
            <a:r>
              <a:rPr lang="en-GB" sz="2800" spc="-50" dirty="0" smtClean="0">
                <a:solidFill>
                  <a:srgbClr val="FF0000"/>
                </a:solidFill>
              </a:rPr>
              <a:t>debate in the city</a:t>
            </a:r>
          </a:p>
          <a:p>
            <a:endParaRPr lang="en-GB" sz="1600" spc="-50" dirty="0" smtClean="0"/>
          </a:p>
          <a:p>
            <a:r>
              <a:rPr lang="en-GB" sz="2800" spc="-50" dirty="0" smtClean="0">
                <a:solidFill>
                  <a:srgbClr val="FF0000"/>
                </a:solidFill>
              </a:rPr>
              <a:t>Practical/positive </a:t>
            </a:r>
            <a:r>
              <a:rPr lang="en-GB" sz="2800" spc="-50" dirty="0" smtClean="0">
                <a:solidFill>
                  <a:srgbClr val="FF0000"/>
                </a:solidFill>
              </a:rPr>
              <a:t>outlook </a:t>
            </a:r>
            <a:r>
              <a:rPr lang="en-GB" sz="2800" spc="-50" dirty="0" smtClean="0"/>
              <a:t>– </a:t>
            </a:r>
            <a:r>
              <a:rPr lang="en-GB" sz="2800" spc="-50" dirty="0" err="1" smtClean="0"/>
              <a:t>eg</a:t>
            </a:r>
            <a:r>
              <a:rPr lang="en-GB" sz="2800" spc="-50" dirty="0" smtClean="0"/>
              <a:t> Birmingham  Soup</a:t>
            </a:r>
          </a:p>
          <a:p>
            <a:r>
              <a:rPr lang="en-GB" sz="2800" spc="-50" dirty="0" smtClean="0"/>
              <a:t>Ethos – Third way </a:t>
            </a:r>
            <a:r>
              <a:rPr lang="en-GB" sz="2800" spc="-50" dirty="0" smtClean="0"/>
              <a:t>activism</a:t>
            </a:r>
          </a:p>
          <a:p>
            <a:endParaRPr lang="en-GB" sz="1600" spc="-50" dirty="0" smtClean="0"/>
          </a:p>
          <a:p>
            <a:r>
              <a:rPr lang="en-GB" sz="2800" spc="-50" dirty="0" smtClean="0">
                <a:solidFill>
                  <a:srgbClr val="FF0000"/>
                </a:solidFill>
              </a:rPr>
              <a:t>National</a:t>
            </a:r>
            <a:r>
              <a:rPr lang="en-GB" sz="2800" spc="-50" dirty="0" smtClean="0"/>
              <a:t> </a:t>
            </a:r>
            <a:r>
              <a:rPr lang="en-GB" sz="2800" spc="-50" dirty="0" smtClean="0"/>
              <a:t>profile</a:t>
            </a:r>
          </a:p>
          <a:p>
            <a:endParaRPr lang="en-GB" sz="2400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5" name="Picture 4" descr="Impact Hu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04248" y="548680"/>
            <a:ext cx="2268252" cy="302433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27584" y="0"/>
            <a:ext cx="75608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smtClean="0"/>
              <a:t>Let talk about Impact </a:t>
            </a:r>
            <a:r>
              <a:rPr lang="en-GB" sz="3200" b="1" dirty="0" smtClean="0">
                <a:solidFill>
                  <a:srgbClr val="FF0000"/>
                </a:solidFill>
              </a:rPr>
              <a:t>Hub</a:t>
            </a:r>
            <a:r>
              <a:rPr lang="en-GB" sz="3200" b="1" dirty="0" smtClean="0"/>
              <a:t> Birmingham</a:t>
            </a:r>
            <a:endParaRPr lang="en-GB" sz="32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4704"/>
            <a:ext cx="8064896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600" b="1" spc="-50" dirty="0" smtClean="0"/>
          </a:p>
          <a:p>
            <a:r>
              <a:rPr lang="en-GB" sz="2800" b="1" spc="-50" dirty="0" smtClean="0">
                <a:solidFill>
                  <a:srgbClr val="FF0000"/>
                </a:solidFill>
              </a:rPr>
              <a:t>National</a:t>
            </a:r>
            <a:r>
              <a:rPr lang="en-GB" sz="2800" b="1" spc="-50" dirty="0" smtClean="0"/>
              <a:t> profile</a:t>
            </a:r>
          </a:p>
          <a:p>
            <a:endParaRPr lang="en-GB" sz="2800" b="1" spc="-50" dirty="0" smtClean="0"/>
          </a:p>
          <a:p>
            <a:endParaRPr lang="en-GB" sz="2800" b="1" spc="-50" dirty="0" smtClean="0"/>
          </a:p>
          <a:p>
            <a:endParaRPr lang="en-GB" sz="2400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5" name="Picture 4" descr="Impact Hu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04248" y="548680"/>
            <a:ext cx="2268252" cy="302433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27584" y="0"/>
            <a:ext cx="75608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smtClean="0"/>
              <a:t>Let talk about Impact </a:t>
            </a:r>
            <a:r>
              <a:rPr lang="en-GB" sz="3200" b="1" dirty="0" smtClean="0">
                <a:solidFill>
                  <a:srgbClr val="FF0000"/>
                </a:solidFill>
              </a:rPr>
              <a:t>Hub</a:t>
            </a:r>
            <a:r>
              <a:rPr lang="en-GB" sz="3200" b="1" dirty="0" smtClean="0"/>
              <a:t> Birmingham</a:t>
            </a:r>
            <a:endParaRPr lang="en-GB" sz="32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772816"/>
            <a:ext cx="5481067" cy="4352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732240" y="4365104"/>
            <a:ext cx="21602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And working with N</a:t>
            </a:r>
            <a:r>
              <a:rPr lang="en-GB" sz="3200" dirty="0" smtClean="0">
                <a:solidFill>
                  <a:srgbClr val="FF0000"/>
                </a:solidFill>
              </a:rPr>
              <a:t>E</a:t>
            </a:r>
            <a:r>
              <a:rPr lang="en-GB" sz="3200" dirty="0" smtClean="0"/>
              <a:t>STA</a:t>
            </a:r>
            <a:endParaRPr lang="en-GB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2" y="2132856"/>
            <a:ext cx="69847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0" y="-1213777"/>
            <a:ext cx="91440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sz="4400" b="1" dirty="0" err="1" smtClean="0">
                <a:solidFill>
                  <a:srgbClr val="FF0000"/>
                </a:solidFill>
              </a:rPr>
              <a:t>IC</a:t>
            </a:r>
            <a:r>
              <a:rPr lang="en-GB" sz="4400" b="1" dirty="0" err="1" smtClean="0"/>
              <a:t>entrum</a:t>
            </a:r>
            <a:r>
              <a:rPr lang="en-GB" sz="4400" b="1" dirty="0" smtClean="0"/>
              <a:t> at Innovation Birmingham</a:t>
            </a:r>
            <a:endParaRPr lang="en-GB" sz="4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5496" y="764704"/>
            <a:ext cx="74168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sz="2400" dirty="0" smtClean="0"/>
              <a:t>Policy makers have bought </a:t>
            </a:r>
            <a:r>
              <a:rPr lang="en-GB" sz="2400" dirty="0" smtClean="0"/>
              <a:t>into</a:t>
            </a:r>
          </a:p>
          <a:p>
            <a:r>
              <a:rPr lang="en-GB" sz="2400" b="1" dirty="0" smtClean="0">
                <a:solidFill>
                  <a:srgbClr val="FF0000"/>
                </a:solidFill>
              </a:rPr>
              <a:t>Serendipity</a:t>
            </a:r>
            <a:r>
              <a:rPr lang="en-GB" sz="2400" dirty="0" smtClean="0"/>
              <a:t> </a:t>
            </a:r>
            <a:r>
              <a:rPr lang="en-GB" sz="2400" dirty="0" smtClean="0"/>
              <a:t>in a big </a:t>
            </a:r>
            <a:r>
              <a:rPr lang="en-GB" sz="2400" dirty="0" smtClean="0"/>
              <a:t>way - £</a:t>
            </a:r>
            <a:r>
              <a:rPr lang="en-GB" sz="2400" dirty="0" smtClean="0"/>
              <a:t>8m </a:t>
            </a:r>
            <a:endParaRPr lang="en-GB" sz="2400" dirty="0" smtClean="0"/>
          </a:p>
          <a:p>
            <a:r>
              <a:rPr lang="en-GB" sz="2400" dirty="0" smtClean="0"/>
              <a:t>centre </a:t>
            </a:r>
            <a:r>
              <a:rPr lang="en-GB" sz="2400" dirty="0" smtClean="0"/>
              <a:t>– opening this month</a:t>
            </a:r>
          </a:p>
          <a:p>
            <a:endParaRPr lang="en-GB" sz="2400" dirty="0" smtClean="0"/>
          </a:p>
          <a:p>
            <a:r>
              <a:rPr lang="en-GB" sz="2400" dirty="0" smtClean="0"/>
              <a:t>Focussing </a:t>
            </a:r>
            <a:r>
              <a:rPr lang="en-GB" sz="2400" dirty="0" smtClean="0"/>
              <a:t>on cross innovation </a:t>
            </a:r>
            <a:endParaRPr lang="en-GB" sz="2400" dirty="0" smtClean="0"/>
          </a:p>
          <a:p>
            <a:r>
              <a:rPr lang="en-GB" sz="2400" dirty="0" smtClean="0"/>
              <a:t>– </a:t>
            </a:r>
            <a:r>
              <a:rPr lang="en-GB" sz="2400" dirty="0" smtClean="0"/>
              <a:t>bring different sectors together to look at opportunities for </a:t>
            </a:r>
            <a:r>
              <a:rPr lang="en-GB" sz="2400" dirty="0" smtClean="0"/>
              <a:t>innovation</a:t>
            </a:r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dirty="0" smtClean="0"/>
          </a:p>
        </p:txBody>
      </p:sp>
      <p:sp>
        <p:nvSpPr>
          <p:cNvPr id="11266" name="AutoShape 2" descr="Relocate your tech business to Birmingham’s brand new innovation centre - iCentrum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1268" name="Picture 4" descr="Relocate your tech business to Birmingham’s brand new innovation centre - iCentr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548680"/>
            <a:ext cx="4355976" cy="2925264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0" y="4437112"/>
            <a:ext cx="828092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‘</a:t>
            </a:r>
            <a:r>
              <a:rPr lang="en-GB" sz="2400" b="1" i="1" dirty="0" smtClean="0"/>
              <a:t>'</a:t>
            </a:r>
            <a:r>
              <a:rPr lang="en-GB" sz="2400" b="1" i="1" dirty="0" err="1" smtClean="0">
                <a:solidFill>
                  <a:srgbClr val="FF0000"/>
                </a:solidFill>
              </a:rPr>
              <a:t>Serendip</a:t>
            </a:r>
            <a:r>
              <a:rPr lang="en-GB" sz="2400" b="1" i="1" dirty="0" smtClean="0">
                <a:solidFill>
                  <a:srgbClr val="FF0000"/>
                </a:solidFill>
              </a:rPr>
              <a:t> </a:t>
            </a:r>
            <a:r>
              <a:rPr lang="en-GB" sz="2400" b="1" i="1" dirty="0" smtClean="0"/>
              <a:t>Smart City Incubator', an 11,845 sq ft accelerator programme facilitating collaboration between start-ups and corporate </a:t>
            </a:r>
            <a:r>
              <a:rPr lang="en-GB" sz="2400" b="1" i="1" dirty="0" smtClean="0"/>
              <a:t>partners</a:t>
            </a:r>
            <a:r>
              <a:rPr lang="en-GB" sz="2400" b="1" dirty="0" smtClean="0"/>
              <a:t>’</a:t>
            </a:r>
          </a:p>
          <a:p>
            <a:endParaRPr lang="en-GB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107504" y="6021288"/>
            <a:ext cx="7056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space for up to </a:t>
            </a:r>
            <a:r>
              <a:rPr lang="en-GB" sz="2800" b="1" dirty="0" smtClean="0">
                <a:solidFill>
                  <a:srgbClr val="FF0000"/>
                </a:solidFill>
              </a:rPr>
              <a:t>400</a:t>
            </a:r>
            <a:r>
              <a:rPr lang="en-GB" sz="2800" dirty="0" smtClean="0"/>
              <a:t> people to work </a:t>
            </a:r>
            <a:r>
              <a:rPr lang="en-GB" sz="2800" dirty="0" smtClean="0"/>
              <a:t>from it </a:t>
            </a:r>
            <a:endParaRPr lang="en-GB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2" y="2132856"/>
            <a:ext cx="69847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187624" y="0"/>
            <a:ext cx="698477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b="1" dirty="0" smtClean="0"/>
          </a:p>
          <a:p>
            <a:r>
              <a:rPr lang="en-GB" sz="4000" b="1" dirty="0" smtClean="0"/>
              <a:t>Other </a:t>
            </a:r>
            <a:r>
              <a:rPr lang="en-GB" sz="4000" b="1" dirty="0" smtClean="0">
                <a:solidFill>
                  <a:srgbClr val="FF0000"/>
                </a:solidFill>
              </a:rPr>
              <a:t>B</a:t>
            </a:r>
            <a:r>
              <a:rPr lang="en-GB" sz="4000" b="1" dirty="0" smtClean="0"/>
              <a:t>irmingham </a:t>
            </a:r>
            <a:r>
              <a:rPr lang="en-GB" sz="4000" b="1" dirty="0" smtClean="0">
                <a:solidFill>
                  <a:srgbClr val="FF0000"/>
                </a:solidFill>
              </a:rPr>
              <a:t>F</a:t>
            </a:r>
            <a:r>
              <a:rPr lang="en-GB" sz="4000" b="1" dirty="0" smtClean="0"/>
              <a:t>acilities</a:t>
            </a:r>
            <a:endParaRPr lang="en-GB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259632" y="908720"/>
            <a:ext cx="712879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List </a:t>
            </a:r>
            <a:r>
              <a:rPr lang="en-GB" sz="2800" dirty="0" smtClean="0"/>
              <a:t>on my website – </a:t>
            </a:r>
            <a:r>
              <a:rPr lang="en-GB" sz="2800" b="1" dirty="0" err="1" smtClean="0"/>
              <a:t>Birmingham</a:t>
            </a:r>
            <a:r>
              <a:rPr lang="en-GB" sz="2800" b="1" dirty="0" err="1" smtClean="0">
                <a:solidFill>
                  <a:srgbClr val="FF0000"/>
                </a:solidFill>
              </a:rPr>
              <a:t>Pivot</a:t>
            </a:r>
            <a:endParaRPr lang="en-GB" sz="2800" b="1" dirty="0" smtClean="0">
              <a:solidFill>
                <a:srgbClr val="FF0000"/>
              </a:solidFill>
            </a:endParaRPr>
          </a:p>
          <a:p>
            <a:endParaRPr lang="en-GB" sz="2800" dirty="0" smtClean="0">
              <a:solidFill>
                <a:srgbClr val="FF0000"/>
              </a:solidFill>
            </a:endParaRPr>
          </a:p>
          <a:p>
            <a:endParaRPr lang="en-GB" sz="2800" dirty="0" smtClean="0">
              <a:solidFill>
                <a:srgbClr val="FF0000"/>
              </a:solidFill>
            </a:endParaRPr>
          </a:p>
          <a:p>
            <a:endParaRPr lang="en-GB" dirty="0" smtClean="0"/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 cstate="print"/>
          <a:srcRect t="4429" r="31742" b="8858"/>
          <a:stretch>
            <a:fillRect/>
          </a:stretch>
        </p:blipFill>
        <p:spPr bwMode="auto">
          <a:xfrm>
            <a:off x="1259632" y="1556791"/>
            <a:ext cx="5400600" cy="5145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>
          <a:xfrm>
            <a:off x="6444208" y="3933056"/>
            <a:ext cx="2699792" cy="2924944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tx1"/>
                </a:solidFill>
              </a:rPr>
              <a:t>a</a:t>
            </a:r>
            <a:r>
              <a:rPr lang="en-GB" sz="2800" dirty="0" smtClean="0">
                <a:solidFill>
                  <a:schemeClr val="tx1"/>
                </a:solidFill>
              </a:rPr>
              <a:t>nd now we have ‘The </a:t>
            </a:r>
            <a:r>
              <a:rPr lang="en-GB" sz="2800" dirty="0" smtClean="0">
                <a:solidFill>
                  <a:srgbClr val="FF0000"/>
                </a:solidFill>
              </a:rPr>
              <a:t>T</a:t>
            </a:r>
            <a:r>
              <a:rPr lang="en-GB" sz="2800" dirty="0" smtClean="0">
                <a:solidFill>
                  <a:schemeClr val="tx1"/>
                </a:solidFill>
              </a:rPr>
              <a:t>ransfer’…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04664"/>
            <a:ext cx="9987032" cy="611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/>
              <a:t>Why is it happening – my thoughts?</a:t>
            </a:r>
          </a:p>
          <a:p>
            <a:endParaRPr lang="en-GB" sz="4000" b="1" dirty="0" smtClean="0"/>
          </a:p>
          <a:p>
            <a:r>
              <a:rPr lang="en-GB" sz="3200" dirty="0" smtClean="0">
                <a:solidFill>
                  <a:srgbClr val="FF0000"/>
                </a:solidFill>
              </a:rPr>
              <a:t>Fewer</a:t>
            </a:r>
            <a:r>
              <a:rPr lang="en-GB" sz="3200" dirty="0" smtClean="0"/>
              <a:t> large employers/manufacturing has gone East</a:t>
            </a:r>
          </a:p>
          <a:p>
            <a:endParaRPr lang="en-GB" sz="800" dirty="0" smtClean="0"/>
          </a:p>
          <a:p>
            <a:endParaRPr lang="en-GB" sz="800" dirty="0" smtClean="0"/>
          </a:p>
          <a:p>
            <a:pPr>
              <a:lnSpc>
                <a:spcPct val="70000"/>
              </a:lnSpc>
            </a:pPr>
            <a:r>
              <a:rPr lang="en-GB" sz="3200" dirty="0" smtClean="0"/>
              <a:t>Employers that remain have downsized and </a:t>
            </a:r>
          </a:p>
          <a:p>
            <a:pPr>
              <a:lnSpc>
                <a:spcPct val="70000"/>
              </a:lnSpc>
            </a:pPr>
            <a:r>
              <a:rPr lang="en-GB" sz="3200" dirty="0" smtClean="0">
                <a:solidFill>
                  <a:srgbClr val="FF0000"/>
                </a:solidFill>
              </a:rPr>
              <a:t>outsourced</a:t>
            </a:r>
            <a:r>
              <a:rPr lang="en-GB" sz="3200" dirty="0" smtClean="0"/>
              <a:t> – so growth in small firms</a:t>
            </a:r>
          </a:p>
          <a:p>
            <a:pPr>
              <a:lnSpc>
                <a:spcPct val="70000"/>
              </a:lnSpc>
            </a:pPr>
            <a:endParaRPr lang="en-GB" sz="800" dirty="0" smtClean="0"/>
          </a:p>
          <a:p>
            <a:pPr>
              <a:lnSpc>
                <a:spcPct val="70000"/>
              </a:lnSpc>
            </a:pPr>
            <a:endParaRPr lang="en-GB" sz="800" dirty="0" smtClean="0"/>
          </a:p>
          <a:p>
            <a:pPr>
              <a:lnSpc>
                <a:spcPct val="70000"/>
              </a:lnSpc>
            </a:pPr>
            <a:r>
              <a:rPr lang="en-GB" sz="3200" dirty="0" smtClean="0"/>
              <a:t>Rise of the </a:t>
            </a:r>
            <a:r>
              <a:rPr lang="en-GB" sz="3200" dirty="0" smtClean="0">
                <a:solidFill>
                  <a:srgbClr val="FF0000"/>
                </a:solidFill>
              </a:rPr>
              <a:t>knowledge</a:t>
            </a:r>
            <a:r>
              <a:rPr lang="en-GB" sz="3200" dirty="0" smtClean="0"/>
              <a:t> economy/services</a:t>
            </a:r>
          </a:p>
          <a:p>
            <a:pPr>
              <a:lnSpc>
                <a:spcPct val="70000"/>
              </a:lnSpc>
            </a:pPr>
            <a:endParaRPr lang="en-GB" sz="800" dirty="0" smtClean="0"/>
          </a:p>
          <a:p>
            <a:r>
              <a:rPr lang="en-GB" sz="3200" dirty="0" smtClean="0">
                <a:solidFill>
                  <a:srgbClr val="FF0000"/>
                </a:solidFill>
              </a:rPr>
              <a:t>Digital </a:t>
            </a:r>
            <a:r>
              <a:rPr lang="en-GB" sz="3200" dirty="0" smtClean="0"/>
              <a:t>allows for it and also needs it</a:t>
            </a:r>
          </a:p>
          <a:p>
            <a:endParaRPr lang="en-GB" sz="800" dirty="0" smtClean="0"/>
          </a:p>
          <a:p>
            <a:r>
              <a:rPr lang="en-GB" sz="3200" dirty="0" smtClean="0"/>
              <a:t>Flexible working/</a:t>
            </a:r>
            <a:r>
              <a:rPr lang="en-GB" sz="3200" dirty="0" smtClean="0">
                <a:solidFill>
                  <a:srgbClr val="FF0000"/>
                </a:solidFill>
              </a:rPr>
              <a:t>dislike</a:t>
            </a:r>
            <a:r>
              <a:rPr lang="en-GB" sz="3200" dirty="0" smtClean="0"/>
              <a:t> of commuting</a:t>
            </a:r>
          </a:p>
          <a:p>
            <a:endParaRPr lang="en-GB" sz="800" dirty="0" smtClean="0"/>
          </a:p>
          <a:p>
            <a:pPr>
              <a:lnSpc>
                <a:spcPct val="80000"/>
              </a:lnSpc>
            </a:pPr>
            <a:r>
              <a:rPr lang="en-GB" sz="3200" dirty="0" smtClean="0"/>
              <a:t>Failure of traditional methods to tackle society’s </a:t>
            </a:r>
          </a:p>
          <a:p>
            <a:pPr>
              <a:lnSpc>
                <a:spcPct val="80000"/>
              </a:lnSpc>
            </a:pPr>
            <a:r>
              <a:rPr lang="en-GB" sz="3200" dirty="0" smtClean="0"/>
              <a:t>problems</a:t>
            </a:r>
          </a:p>
          <a:p>
            <a:endParaRPr lang="en-GB" sz="800" dirty="0" smtClean="0"/>
          </a:p>
          <a:p>
            <a:r>
              <a:rPr lang="en-GB" sz="3200" dirty="0" smtClean="0"/>
              <a:t>Hard to work from home/rise of generation </a:t>
            </a:r>
            <a:r>
              <a:rPr lang="en-GB" sz="3200" dirty="0" smtClean="0">
                <a:solidFill>
                  <a:srgbClr val="FF0000"/>
                </a:solidFill>
              </a:rPr>
              <a:t>rent</a:t>
            </a:r>
            <a:r>
              <a:rPr lang="en-GB" sz="4000" dirty="0" smtClean="0">
                <a:solidFill>
                  <a:srgbClr val="FF0000"/>
                </a:solidFill>
              </a:rPr>
              <a:t>……</a:t>
            </a:r>
            <a:endParaRPr lang="en-GB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2" y="2132856"/>
            <a:ext cx="69847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403648" y="0"/>
            <a:ext cx="69847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r>
              <a:rPr lang="en-GB" sz="3200" b="1" dirty="0" smtClean="0"/>
              <a:t>Producer Spaces - </a:t>
            </a:r>
            <a:r>
              <a:rPr lang="en-GB" sz="3200" b="1" dirty="0" smtClean="0">
                <a:solidFill>
                  <a:srgbClr val="FF0000"/>
                </a:solidFill>
              </a:rPr>
              <a:t>B</a:t>
            </a:r>
            <a:r>
              <a:rPr lang="en-GB" sz="3200" b="1" dirty="0" smtClean="0"/>
              <a:t>irmingham</a:t>
            </a:r>
            <a:endParaRPr lang="en-GB" sz="3200" b="1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51520" y="836712"/>
            <a:ext cx="828092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r>
              <a:rPr lang="en-GB" sz="2400" b="1" dirty="0" smtClean="0"/>
              <a:t>G</a:t>
            </a:r>
            <a:r>
              <a:rPr lang="en-GB" sz="2400" dirty="0" smtClean="0"/>
              <a:t>rowing interest in producer </a:t>
            </a:r>
            <a:r>
              <a:rPr lang="en-GB" sz="2400" dirty="0" smtClean="0"/>
              <a:t>spaces – ‘</a:t>
            </a:r>
            <a:r>
              <a:rPr lang="en-GB" sz="2400" b="1" dirty="0" smtClean="0">
                <a:solidFill>
                  <a:srgbClr val="FF0000"/>
                </a:solidFill>
              </a:rPr>
              <a:t>making</a:t>
            </a:r>
            <a:r>
              <a:rPr lang="en-GB" sz="2400" dirty="0" smtClean="0"/>
              <a:t>’ often now combined with digital</a:t>
            </a:r>
            <a:endParaRPr lang="en-GB" sz="2400" dirty="0" smtClean="0"/>
          </a:p>
          <a:p>
            <a:endParaRPr lang="en-GB" sz="800" dirty="0" smtClean="0"/>
          </a:p>
          <a:p>
            <a:pPr marL="625475"/>
            <a:r>
              <a:rPr lang="en-GB" sz="2400" b="1" dirty="0" smtClean="0"/>
              <a:t>W</a:t>
            </a:r>
            <a:r>
              <a:rPr lang="en-GB" sz="2400" dirty="0" smtClean="0"/>
              <a:t>e are </a:t>
            </a:r>
            <a:r>
              <a:rPr lang="en-GB" sz="2400" dirty="0" smtClean="0"/>
              <a:t>here </a:t>
            </a:r>
            <a:r>
              <a:rPr lang="en-GB" sz="2400" dirty="0" smtClean="0"/>
              <a:t>in the </a:t>
            </a:r>
            <a:r>
              <a:rPr lang="en-GB" sz="2400" dirty="0" smtClean="0"/>
              <a:t>‘original’ </a:t>
            </a:r>
            <a:r>
              <a:rPr lang="en-GB" sz="2400" dirty="0" smtClean="0"/>
              <a:t>maker space in Birmingham</a:t>
            </a:r>
            <a:r>
              <a:rPr lang="en-GB" sz="2400" dirty="0" smtClean="0"/>
              <a:t>. </a:t>
            </a:r>
            <a:r>
              <a:rPr lang="en-GB" sz="2400" b="1" dirty="0" smtClean="0">
                <a:solidFill>
                  <a:srgbClr val="FF0000"/>
                </a:solidFill>
              </a:rPr>
              <a:t>The Old </a:t>
            </a:r>
            <a:r>
              <a:rPr lang="en-GB" sz="2400" b="1" dirty="0" err="1" smtClean="0">
                <a:solidFill>
                  <a:srgbClr val="FF0000"/>
                </a:solidFill>
              </a:rPr>
              <a:t>Printworks</a:t>
            </a:r>
            <a:r>
              <a:rPr lang="en-GB" sz="2400" b="1" dirty="0" smtClean="0">
                <a:solidFill>
                  <a:srgbClr val="FF0000"/>
                </a:solidFill>
              </a:rPr>
              <a:t> </a:t>
            </a:r>
          </a:p>
          <a:p>
            <a:endParaRPr lang="en-GB" sz="800" dirty="0" smtClean="0"/>
          </a:p>
          <a:p>
            <a:r>
              <a:rPr lang="en-GB" sz="2400" b="1" dirty="0" smtClean="0"/>
              <a:t>W</a:t>
            </a:r>
            <a:r>
              <a:rPr lang="en-GB" sz="2400" dirty="0" smtClean="0"/>
              <a:t>e </a:t>
            </a:r>
            <a:r>
              <a:rPr lang="en-GB" sz="2400" dirty="0" smtClean="0"/>
              <a:t>are planning </a:t>
            </a:r>
            <a:r>
              <a:rPr lang="en-GB" sz="2400" dirty="0" smtClean="0"/>
              <a:t>a ‘</a:t>
            </a:r>
            <a:r>
              <a:rPr lang="en-GB" sz="2400" b="1" dirty="0" smtClean="0">
                <a:solidFill>
                  <a:srgbClr val="FF0000"/>
                </a:solidFill>
              </a:rPr>
              <a:t>skills shed</a:t>
            </a:r>
            <a:r>
              <a:rPr lang="en-GB" sz="2400" dirty="0" smtClean="0">
                <a:solidFill>
                  <a:srgbClr val="FF0000"/>
                </a:solidFill>
              </a:rPr>
              <a:t>’  </a:t>
            </a:r>
            <a:r>
              <a:rPr lang="en-GB" sz="2400" dirty="0" smtClean="0"/>
              <a:t>– </a:t>
            </a:r>
            <a:r>
              <a:rPr lang="en-GB" sz="2400" dirty="0" smtClean="0"/>
              <a:t>like the Moseley and Kings Heath shed where people can come along and use a set of woodworking/metal working tools</a:t>
            </a:r>
          </a:p>
          <a:p>
            <a:endParaRPr lang="en-GB" sz="800" dirty="0" smtClean="0"/>
          </a:p>
          <a:p>
            <a:pPr marL="625475"/>
            <a:r>
              <a:rPr lang="en-GB" sz="2400" b="1" dirty="0" smtClean="0"/>
              <a:t>I</a:t>
            </a:r>
            <a:r>
              <a:rPr lang="en-GB" sz="2400" dirty="0" smtClean="0"/>
              <a:t>nterest is growing in the city with the combination of maker spaces with digital </a:t>
            </a:r>
            <a:r>
              <a:rPr lang="en-GB" sz="2400" b="1" dirty="0" smtClean="0"/>
              <a:t>– </a:t>
            </a:r>
            <a:r>
              <a:rPr lang="en-GB" sz="2400" b="1" dirty="0" err="1" smtClean="0"/>
              <a:t>Fab</a:t>
            </a:r>
            <a:r>
              <a:rPr lang="en-GB" sz="2400" b="1" dirty="0" smtClean="0"/>
              <a:t> Labs </a:t>
            </a:r>
            <a:r>
              <a:rPr lang="en-GB" sz="2400" dirty="0" smtClean="0"/>
              <a:t>etc. Again this is a European trend.</a:t>
            </a:r>
          </a:p>
          <a:p>
            <a:endParaRPr lang="en-GB" sz="800" dirty="0" smtClean="0"/>
          </a:p>
          <a:p>
            <a:endParaRPr lang="en-GB" sz="800" dirty="0" smtClean="0"/>
          </a:p>
          <a:p>
            <a:r>
              <a:rPr lang="en-GB" sz="2400" b="1" dirty="0" smtClean="0"/>
              <a:t>T</a:t>
            </a:r>
            <a:r>
              <a:rPr lang="en-GB" sz="2400" dirty="0" smtClean="0"/>
              <a:t>alk about </a:t>
            </a:r>
            <a:r>
              <a:rPr lang="en-GB" sz="2400" dirty="0" smtClean="0"/>
              <a:t>two projects - </a:t>
            </a:r>
            <a:r>
              <a:rPr lang="en-GB" sz="2400" dirty="0" err="1" smtClean="0">
                <a:solidFill>
                  <a:srgbClr val="FF0000"/>
                </a:solidFill>
              </a:rPr>
              <a:t>STEAM</a:t>
            </a:r>
            <a:r>
              <a:rPr lang="en-GB" sz="2400" dirty="0" err="1" smtClean="0"/>
              <a:t>house</a:t>
            </a:r>
            <a:r>
              <a:rPr lang="en-GB" sz="2400" dirty="0" smtClean="0"/>
              <a:t> and </a:t>
            </a:r>
            <a:r>
              <a:rPr lang="en-GB" sz="2400" dirty="0" smtClean="0"/>
              <a:t>Maker </a:t>
            </a:r>
            <a:r>
              <a:rPr lang="en-GB" sz="2400" dirty="0" smtClean="0"/>
              <a:t>Wharf</a:t>
            </a:r>
          </a:p>
        </p:txBody>
      </p:sp>
      <p:sp>
        <p:nvSpPr>
          <p:cNvPr id="5" name="Rectangle 4"/>
          <p:cNvSpPr/>
          <p:nvPr/>
        </p:nvSpPr>
        <p:spPr>
          <a:xfrm>
            <a:off x="395536" y="2060848"/>
            <a:ext cx="504056" cy="64807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395536" y="4221088"/>
            <a:ext cx="504056" cy="64807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2" y="2132856"/>
            <a:ext cx="69847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403648" y="260648"/>
            <a:ext cx="698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err="1" smtClean="0"/>
              <a:t>STEA</a:t>
            </a:r>
            <a:r>
              <a:rPr lang="en-GB" sz="2800" b="1" dirty="0" err="1" smtClean="0">
                <a:solidFill>
                  <a:srgbClr val="FF0000"/>
                </a:solidFill>
              </a:rPr>
              <a:t>Mh</a:t>
            </a:r>
            <a:r>
              <a:rPr lang="en-GB" sz="2800" b="1" dirty="0" err="1" smtClean="0"/>
              <a:t>ouse</a:t>
            </a:r>
            <a:r>
              <a:rPr lang="en-GB" sz="2800" b="1" dirty="0" smtClean="0"/>
              <a:t> </a:t>
            </a:r>
            <a:r>
              <a:rPr lang="en-GB" sz="2800" b="1" dirty="0" smtClean="0"/>
              <a:t>Phase </a:t>
            </a:r>
            <a:r>
              <a:rPr lang="en-GB" sz="2800" b="1" dirty="0" smtClean="0">
                <a:solidFill>
                  <a:srgbClr val="FF0000"/>
                </a:solidFill>
              </a:rPr>
              <a:t>1</a:t>
            </a:r>
            <a:r>
              <a:rPr lang="en-GB" sz="2800" b="1" dirty="0" smtClean="0"/>
              <a:t> and Phase </a:t>
            </a:r>
            <a:r>
              <a:rPr lang="en-GB" sz="2800" b="1" dirty="0" smtClean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196752"/>
            <a:ext cx="73083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Eastside </a:t>
            </a:r>
            <a:r>
              <a:rPr lang="en-GB" sz="2400" dirty="0" smtClean="0">
                <a:solidFill>
                  <a:srgbClr val="FF0000"/>
                </a:solidFill>
              </a:rPr>
              <a:t>P</a:t>
            </a:r>
            <a:r>
              <a:rPr lang="en-GB" sz="2400" dirty="0" smtClean="0"/>
              <a:t>rojects and </a:t>
            </a:r>
            <a:r>
              <a:rPr lang="en-GB" sz="2400" dirty="0" smtClean="0">
                <a:solidFill>
                  <a:srgbClr val="FF0000"/>
                </a:solidFill>
              </a:rPr>
              <a:t>BCU</a:t>
            </a:r>
            <a:r>
              <a:rPr lang="en-GB" sz="2400" dirty="0" smtClean="0"/>
              <a:t> </a:t>
            </a:r>
            <a:endParaRPr lang="en-GB" sz="2400" dirty="0" smtClean="0"/>
          </a:p>
          <a:p>
            <a:r>
              <a:rPr lang="en-GB" sz="2400" dirty="0" smtClean="0"/>
              <a:t>driving </a:t>
            </a:r>
            <a:r>
              <a:rPr lang="en-GB" sz="2400" dirty="0" smtClean="0"/>
              <a:t>this</a:t>
            </a:r>
          </a:p>
          <a:p>
            <a:endParaRPr lang="en-GB" sz="2400" dirty="0" smtClean="0"/>
          </a:p>
          <a:p>
            <a:r>
              <a:rPr lang="en-GB" sz="2400" dirty="0" smtClean="0"/>
              <a:t>Phase 1 – got £500k from </a:t>
            </a:r>
            <a:r>
              <a:rPr lang="en-GB" sz="2400" dirty="0" smtClean="0"/>
              <a:t>the</a:t>
            </a:r>
          </a:p>
          <a:p>
            <a:r>
              <a:rPr lang="en-GB" sz="2400" dirty="0" smtClean="0"/>
              <a:t> Arts Council  and </a:t>
            </a:r>
            <a:r>
              <a:rPr lang="en-GB" sz="2400" dirty="0" smtClean="0"/>
              <a:t>hoping to </a:t>
            </a:r>
            <a:endParaRPr lang="en-GB" sz="2400" dirty="0" smtClean="0"/>
          </a:p>
          <a:p>
            <a:r>
              <a:rPr lang="en-GB" sz="2400" dirty="0" smtClean="0"/>
              <a:t>get </a:t>
            </a:r>
            <a:r>
              <a:rPr lang="en-GB" sz="2400" dirty="0" smtClean="0"/>
              <a:t>£500k from </a:t>
            </a:r>
            <a:r>
              <a:rPr lang="en-GB" sz="2400" dirty="0" smtClean="0"/>
              <a:t>European </a:t>
            </a:r>
          </a:p>
          <a:p>
            <a:r>
              <a:rPr lang="en-GB" sz="2400" dirty="0" smtClean="0"/>
              <a:t>funds</a:t>
            </a:r>
            <a:endParaRPr lang="en-GB" sz="2400" dirty="0" smtClean="0"/>
          </a:p>
          <a:p>
            <a:endParaRPr lang="en-GB" sz="2400" dirty="0" smtClean="0"/>
          </a:p>
          <a:p>
            <a:endParaRPr lang="en-GB" sz="2400" dirty="0" smtClean="0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3145" y="908720"/>
            <a:ext cx="5323351" cy="4880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2" y="2132856"/>
            <a:ext cx="69847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403648" y="260648"/>
            <a:ext cx="698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err="1" smtClean="0"/>
              <a:t>STEA</a:t>
            </a:r>
            <a:r>
              <a:rPr lang="en-GB" sz="2800" b="1" dirty="0" err="1" smtClean="0">
                <a:solidFill>
                  <a:srgbClr val="FF0000"/>
                </a:solidFill>
              </a:rPr>
              <a:t>Mh</a:t>
            </a:r>
            <a:r>
              <a:rPr lang="en-GB" sz="2800" b="1" dirty="0" err="1" smtClean="0"/>
              <a:t>ouse</a:t>
            </a:r>
            <a:r>
              <a:rPr lang="en-GB" sz="2800" b="1" dirty="0" smtClean="0"/>
              <a:t> </a:t>
            </a:r>
            <a:r>
              <a:rPr lang="en-GB" sz="2800" b="1" dirty="0" smtClean="0"/>
              <a:t>Phase </a:t>
            </a:r>
            <a:r>
              <a:rPr lang="en-GB" sz="2800" b="1" dirty="0" smtClean="0"/>
              <a:t>2</a:t>
            </a:r>
            <a:endParaRPr lang="en-GB" sz="2800" b="1" dirty="0" smtClean="0">
              <a:solidFill>
                <a:srgbClr val="FF0000"/>
              </a:solidFill>
            </a:endParaRP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836712"/>
            <a:ext cx="4722639" cy="3344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33078" y="3212976"/>
            <a:ext cx="4193708" cy="3266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5220072" y="836712"/>
            <a:ext cx="3923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/>
              <a:t>Phase 2 looking at locating in</a:t>
            </a:r>
          </a:p>
          <a:p>
            <a:r>
              <a:rPr lang="en-GB" sz="2400" b="1" dirty="0" smtClean="0"/>
              <a:t>Typhoo </a:t>
            </a:r>
            <a:r>
              <a:rPr lang="en-GB" sz="2400" b="1" dirty="0" smtClean="0"/>
              <a:t>Wharf, Digbeth</a:t>
            </a:r>
            <a:endParaRPr lang="en-GB" sz="2400" b="1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4365104"/>
            <a:ext cx="46440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The </a:t>
            </a:r>
            <a:r>
              <a:rPr lang="en-GB" sz="2400" dirty="0" err="1" smtClean="0"/>
              <a:t>STEAMHouse</a:t>
            </a:r>
            <a:r>
              <a:rPr lang="en-GB" sz="2400" dirty="0" smtClean="0"/>
              <a:t> campus will create </a:t>
            </a:r>
            <a:r>
              <a:rPr lang="en-GB" sz="2400" dirty="0" smtClean="0">
                <a:solidFill>
                  <a:srgbClr val="FF0000"/>
                </a:solidFill>
              </a:rPr>
              <a:t>93,000 sq ft </a:t>
            </a:r>
            <a:r>
              <a:rPr lang="en-GB" sz="2400" dirty="0" smtClean="0"/>
              <a:t>of incubator, collaboration, making and innovation space in Digbeth, in the centre of Birmingham, providing a catalyst for the creative industries. </a:t>
            </a:r>
            <a:endParaRPr lang="en-GB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2" y="2132856"/>
            <a:ext cx="69847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260648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Makers Wharf at </a:t>
            </a:r>
            <a:r>
              <a:rPr lang="en-GB" sz="3600" b="1" dirty="0" smtClean="0">
                <a:solidFill>
                  <a:srgbClr val="FF0000"/>
                </a:solidFill>
              </a:rPr>
              <a:t>I</a:t>
            </a:r>
            <a:r>
              <a:rPr lang="en-GB" sz="3600" b="1" dirty="0" smtClean="0"/>
              <a:t>nnovation </a:t>
            </a:r>
            <a:r>
              <a:rPr lang="en-GB" sz="3600" b="1" dirty="0" smtClean="0">
                <a:solidFill>
                  <a:srgbClr val="FF0000"/>
                </a:solidFill>
              </a:rPr>
              <a:t>B</a:t>
            </a:r>
            <a:r>
              <a:rPr lang="en-GB" sz="3600" b="1" dirty="0" smtClean="0"/>
              <a:t>irmingham</a:t>
            </a:r>
            <a:endParaRPr lang="en-GB" sz="3600" b="1" dirty="0" smtClean="0"/>
          </a:p>
        </p:txBody>
      </p:sp>
      <p:sp>
        <p:nvSpPr>
          <p:cNvPr id="8" name="Rectangle 7"/>
          <p:cNvSpPr/>
          <p:nvPr/>
        </p:nvSpPr>
        <p:spPr>
          <a:xfrm>
            <a:off x="1403648" y="1628800"/>
            <a:ext cx="60486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‘incorporating </a:t>
            </a:r>
            <a:r>
              <a:rPr lang="en-GB" sz="3200" dirty="0" smtClean="0"/>
              <a:t>a </a:t>
            </a:r>
            <a:r>
              <a:rPr lang="en-GB" sz="3200" dirty="0" err="1" smtClean="0">
                <a:solidFill>
                  <a:srgbClr val="FF0000"/>
                </a:solidFill>
              </a:rPr>
              <a:t>Fab</a:t>
            </a:r>
            <a:r>
              <a:rPr lang="en-GB" sz="3200" dirty="0" err="1" smtClean="0"/>
              <a:t>Lab</a:t>
            </a:r>
            <a:r>
              <a:rPr lang="en-GB" sz="3200" dirty="0" smtClean="0"/>
              <a:t> (3D printing) </a:t>
            </a:r>
            <a:r>
              <a:rPr lang="en-GB" sz="3200" dirty="0" smtClean="0"/>
              <a:t>prototyping facility on the ground </a:t>
            </a:r>
            <a:r>
              <a:rPr lang="en-GB" sz="3200" dirty="0" smtClean="0"/>
              <a:t>floor’</a:t>
            </a:r>
            <a:endParaRPr lang="en-GB" sz="3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2" y="2132856"/>
            <a:ext cx="69847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187624" y="260648"/>
            <a:ext cx="698477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endParaRPr lang="en-GB" dirty="0" smtClean="0"/>
          </a:p>
          <a:p>
            <a:r>
              <a:rPr lang="en-GB" sz="4000" b="1" dirty="0" smtClean="0"/>
              <a:t>And Finally Who are the Drivers</a:t>
            </a:r>
            <a:endParaRPr lang="en-GB" sz="4000" b="1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115616" y="1556792"/>
            <a:ext cx="734481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Community/</a:t>
            </a:r>
            <a:r>
              <a:rPr lang="en-GB" sz="3200" b="1" dirty="0" smtClean="0">
                <a:solidFill>
                  <a:srgbClr val="FF0000"/>
                </a:solidFill>
              </a:rPr>
              <a:t>Third</a:t>
            </a:r>
            <a:r>
              <a:rPr lang="en-GB" sz="3200" b="1" dirty="0" smtClean="0"/>
              <a:t> Sector Organisations</a:t>
            </a:r>
          </a:p>
          <a:p>
            <a:endParaRPr lang="en-GB" sz="3200" b="1" dirty="0" smtClean="0"/>
          </a:p>
          <a:p>
            <a:r>
              <a:rPr lang="en-GB" sz="3200" b="1" dirty="0" smtClean="0"/>
              <a:t>Private Sector</a:t>
            </a:r>
          </a:p>
          <a:p>
            <a:endParaRPr lang="en-GB" sz="3200" b="1" dirty="0" smtClean="0"/>
          </a:p>
          <a:p>
            <a:r>
              <a:rPr lang="en-GB" sz="3200" b="1" dirty="0" smtClean="0"/>
              <a:t>Steve Harding and </a:t>
            </a:r>
            <a:r>
              <a:rPr lang="en-GB" sz="3200" b="1" dirty="0" smtClean="0">
                <a:solidFill>
                  <a:srgbClr val="FF0000"/>
                </a:solidFill>
              </a:rPr>
              <a:t>BCU</a:t>
            </a:r>
          </a:p>
          <a:p>
            <a:endParaRPr lang="en-GB" sz="3200" b="1" dirty="0" smtClean="0"/>
          </a:p>
          <a:p>
            <a:r>
              <a:rPr lang="en-GB" sz="3200" b="1" dirty="0" err="1" smtClean="0">
                <a:solidFill>
                  <a:srgbClr val="FF0000"/>
                </a:solidFill>
              </a:rPr>
              <a:t>Immy</a:t>
            </a:r>
            <a:r>
              <a:rPr lang="en-GB" sz="3200" b="1" dirty="0" smtClean="0">
                <a:solidFill>
                  <a:srgbClr val="FF0000"/>
                </a:solidFill>
              </a:rPr>
              <a:t> </a:t>
            </a:r>
            <a:r>
              <a:rPr lang="en-GB" sz="3200" b="1" dirty="0" err="1" smtClean="0"/>
              <a:t>Kaur</a:t>
            </a:r>
            <a:r>
              <a:rPr lang="en-GB" sz="3200" b="1" dirty="0" smtClean="0"/>
              <a:t> from the Impact Hub</a:t>
            </a:r>
          </a:p>
          <a:p>
            <a:endParaRPr lang="en-GB" sz="3200" b="1" dirty="0" smtClean="0"/>
          </a:p>
          <a:p>
            <a:r>
              <a:rPr lang="en-GB" sz="3200" b="1" dirty="0" smtClean="0"/>
              <a:t>David </a:t>
            </a:r>
            <a:r>
              <a:rPr lang="en-GB" sz="3200" b="1" dirty="0" smtClean="0">
                <a:solidFill>
                  <a:srgbClr val="FF0000"/>
                </a:solidFill>
              </a:rPr>
              <a:t>Hardman</a:t>
            </a:r>
            <a:r>
              <a:rPr lang="en-GB" sz="3200" b="1" dirty="0" smtClean="0"/>
              <a:t> (Innovation Birmingham) and </a:t>
            </a:r>
            <a:r>
              <a:rPr lang="en-GB" sz="3200" b="1" dirty="0" smtClean="0">
                <a:solidFill>
                  <a:srgbClr val="FF0000"/>
                </a:solidFill>
              </a:rPr>
              <a:t>Ruth</a:t>
            </a:r>
            <a:r>
              <a:rPr lang="en-GB" sz="3200" b="1" dirty="0" smtClean="0"/>
              <a:t> Claxton (Eastside Projects)</a:t>
            </a:r>
            <a:endParaRPr lang="en-GB" sz="3200" b="1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4664"/>
            <a:ext cx="9144000" cy="5681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GB" sz="8000" dirty="0" smtClean="0"/>
              <a:t>Any Questions?</a:t>
            </a:r>
          </a:p>
          <a:p>
            <a:pPr algn="ctr">
              <a:lnSpc>
                <a:spcPct val="80000"/>
              </a:lnSpc>
            </a:pPr>
            <a:endParaRPr lang="en-GB" sz="8000" dirty="0" smtClean="0"/>
          </a:p>
          <a:p>
            <a:pPr algn="ctr">
              <a:lnSpc>
                <a:spcPct val="80000"/>
              </a:lnSpc>
            </a:pPr>
            <a:r>
              <a:rPr lang="en-GB" sz="8000" dirty="0" smtClean="0">
                <a:solidFill>
                  <a:srgbClr val="FF0000"/>
                </a:solidFill>
              </a:rPr>
              <a:t>@</a:t>
            </a:r>
            <a:r>
              <a:rPr lang="en-GB" sz="8000" dirty="0" smtClean="0">
                <a:solidFill>
                  <a:srgbClr val="FF0000"/>
                </a:solidFill>
              </a:rPr>
              <a:t>UrbanPivot</a:t>
            </a:r>
            <a:endParaRPr lang="en-GB" sz="8000" spc="-100" dirty="0" smtClean="0"/>
          </a:p>
          <a:p>
            <a:pPr algn="ctr">
              <a:lnSpc>
                <a:spcPct val="80000"/>
              </a:lnSpc>
            </a:pPr>
            <a:r>
              <a:rPr lang="en-GB" sz="8000" dirty="0" smtClean="0">
                <a:solidFill>
                  <a:srgbClr val="FF0000"/>
                </a:solidFill>
              </a:rPr>
              <a:t>@</a:t>
            </a:r>
            <a:r>
              <a:rPr lang="en-GB" sz="8000" dirty="0" err="1" smtClean="0">
                <a:solidFill>
                  <a:srgbClr val="FF0000"/>
                </a:solidFill>
              </a:rPr>
              <a:t>BirminghamPivot</a:t>
            </a:r>
            <a:r>
              <a:rPr lang="en-GB" sz="8000" dirty="0" smtClean="0">
                <a:solidFill>
                  <a:srgbClr val="FF0000"/>
                </a:solidFill>
              </a:rPr>
              <a:t>  </a:t>
            </a:r>
          </a:p>
          <a:p>
            <a:pPr algn="ctr">
              <a:lnSpc>
                <a:spcPct val="80000"/>
              </a:lnSpc>
            </a:pPr>
            <a:r>
              <a:rPr lang="en-GB" sz="8000" dirty="0" smtClean="0">
                <a:solidFill>
                  <a:srgbClr val="FF0000"/>
                </a:solidFill>
              </a:rPr>
              <a:t>urbanpivot.com</a:t>
            </a:r>
          </a:p>
          <a:p>
            <a:pPr algn="ctr">
              <a:lnSpc>
                <a:spcPct val="80000"/>
              </a:lnSpc>
            </a:pPr>
            <a:r>
              <a:rPr lang="en-GB" sz="5400" spc="-100" dirty="0" smtClean="0">
                <a:solidFill>
                  <a:srgbClr val="FF0000"/>
                </a:solidFill>
              </a:rPr>
              <a:t>b</a:t>
            </a:r>
            <a:r>
              <a:rPr lang="en-GB" sz="5400" spc="-100" dirty="0" smtClean="0">
                <a:solidFill>
                  <a:srgbClr val="FF0000"/>
                </a:solidFill>
              </a:rPr>
              <a:t>irminghampivot.wordpress.com</a:t>
            </a:r>
            <a:endParaRPr lang="en-GB" sz="5400" spc="-1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FF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2235</TotalTime>
  <Words>815</Words>
  <Application>Microsoft Office PowerPoint</Application>
  <PresentationFormat>On-screen Show (4:3)</PresentationFormat>
  <Paragraphs>225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The Rise of Collaborative Working in Birmingham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Rise of Collaborative Working in Birmingham</dc:title>
  <dc:creator>Patrick</dc:creator>
  <cp:lastModifiedBy>Patrick</cp:lastModifiedBy>
  <cp:revision>12</cp:revision>
  <dcterms:created xsi:type="dcterms:W3CDTF">2016-03-01T09:24:29Z</dcterms:created>
  <dcterms:modified xsi:type="dcterms:W3CDTF">2016-03-04T16:36:36Z</dcterms:modified>
</cp:coreProperties>
</file>